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8" r:id="rId14"/>
    <p:sldId id="270" r:id="rId15"/>
    <p:sldId id="269" r:id="rId16"/>
    <p:sldId id="271" r:id="rId17"/>
    <p:sldId id="272" r:id="rId18"/>
    <p:sldId id="273" r:id="rId19"/>
    <p:sldId id="274" r:id="rId20"/>
    <p:sldId id="276" r:id="rId21"/>
    <p:sldId id="277" r:id="rId22"/>
    <p:sldId id="278" r:id="rId23"/>
    <p:sldId id="279" r:id="rId24"/>
    <p:sldId id="275"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6" r:id="rId41"/>
    <p:sldId id="295" r:id="rId42"/>
    <p:sldId id="297" r:id="rId43"/>
    <p:sldId id="323" r:id="rId44"/>
    <p:sldId id="325" r:id="rId45"/>
    <p:sldId id="299" r:id="rId46"/>
    <p:sldId id="298" r:id="rId47"/>
    <p:sldId id="300" r:id="rId48"/>
    <p:sldId id="301" r:id="rId49"/>
    <p:sldId id="304" r:id="rId50"/>
    <p:sldId id="302" r:id="rId51"/>
    <p:sldId id="303" r:id="rId52"/>
    <p:sldId id="307" r:id="rId53"/>
    <p:sldId id="305" r:id="rId54"/>
    <p:sldId id="309" r:id="rId55"/>
    <p:sldId id="306" r:id="rId56"/>
    <p:sldId id="308" r:id="rId57"/>
    <p:sldId id="312" r:id="rId58"/>
    <p:sldId id="310" r:id="rId59"/>
    <p:sldId id="313" r:id="rId60"/>
    <p:sldId id="311" r:id="rId61"/>
    <p:sldId id="314" r:id="rId62"/>
    <p:sldId id="315" r:id="rId63"/>
    <p:sldId id="316" r:id="rId64"/>
    <p:sldId id="317" r:id="rId65"/>
    <p:sldId id="318" r:id="rId66"/>
    <p:sldId id="320" r:id="rId67"/>
    <p:sldId id="319" r:id="rId68"/>
    <p:sldId id="321" r:id="rId69"/>
    <p:sldId id="322" r:id="rId70"/>
    <p:sldId id="326" r:id="rId71"/>
    <p:sldId id="324" r:id="rId7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FF3"/>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2849" autoAdjust="0"/>
  </p:normalViewPr>
  <p:slideViewPr>
    <p:cSldViewPr snapToGrid="0">
      <p:cViewPr varScale="1">
        <p:scale>
          <a:sx n="49" d="100"/>
          <a:sy n="49" d="100"/>
        </p:scale>
        <p:origin x="133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CE0B9-EA54-496A-9B87-8C6CFBE751BB}" type="datetimeFigureOut">
              <a:rPr lang="de-DE" smtClean="0"/>
              <a:t>10.02.2020</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141CCD-4F4E-4B9C-804C-AB73A20D550A}" type="slidenum">
              <a:rPr lang="de-DE" smtClean="0"/>
              <a:t>‹Nr.›</a:t>
            </a:fld>
            <a:endParaRPr lang="de-DE" dirty="0"/>
          </a:p>
        </p:txBody>
      </p:sp>
    </p:spTree>
    <p:extLst>
      <p:ext uri="{BB962C8B-B14F-4D97-AF65-F5344CB8AC3E}">
        <p14:creationId xmlns:p14="http://schemas.microsoft.com/office/powerpoint/2010/main" val="3477550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100 AS Zahl</a:t>
            </a:r>
          </a:p>
          <a:p>
            <a:r>
              <a:rPr lang="de-DE" sz="1200" kern="1200" dirty="0">
                <a:solidFill>
                  <a:schemeClr val="tx1"/>
                </a:solidFill>
                <a:effectLst/>
                <a:latin typeface="+mn-lt"/>
                <a:ea typeface="+mn-ea"/>
                <a:cs typeface="+mn-cs"/>
              </a:rPr>
              <a:t>	, 'Donaudampfschifffahrtsgesellschaft' AS Text</a:t>
            </a:r>
          </a:p>
          <a:p>
            <a:r>
              <a:rPr lang="de-DE" sz="1200" kern="1200" dirty="0">
                <a:solidFill>
                  <a:schemeClr val="tx1"/>
                </a:solidFill>
                <a:effectLst/>
                <a:latin typeface="+mn-lt"/>
                <a:ea typeface="+mn-ea"/>
                <a:cs typeface="+mn-cs"/>
              </a:rPr>
              <a:t>	, 400/2 AS Rechnung</a:t>
            </a:r>
          </a:p>
          <a:p>
            <a:endParaRPr lang="de-DE" dirty="0"/>
          </a:p>
        </p:txBody>
      </p:sp>
      <p:sp>
        <p:nvSpPr>
          <p:cNvPr id="4" name="Foliennummernplatzhalter 3"/>
          <p:cNvSpPr>
            <a:spLocks noGrp="1"/>
          </p:cNvSpPr>
          <p:nvPr>
            <p:ph type="sldNum" sz="quarter" idx="5"/>
          </p:nvPr>
        </p:nvSpPr>
        <p:spPr/>
        <p:txBody>
          <a:bodyPr/>
          <a:lstStyle/>
          <a:p>
            <a:fld id="{8F141CCD-4F4E-4B9C-804C-AB73A20D550A}" type="slidenum">
              <a:rPr lang="de-DE" smtClean="0"/>
              <a:t>3</a:t>
            </a:fld>
            <a:endParaRPr lang="de-DE" dirty="0"/>
          </a:p>
        </p:txBody>
      </p:sp>
    </p:spTree>
    <p:extLst>
      <p:ext uri="{BB962C8B-B14F-4D97-AF65-F5344CB8AC3E}">
        <p14:creationId xmlns:p14="http://schemas.microsoft.com/office/powerpoint/2010/main" val="3093514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Eine mögliche Lösung:</a:t>
            </a:r>
          </a:p>
          <a:p>
            <a:endParaRPr lang="de-DE" sz="1200" kern="1200" dirty="0">
              <a:solidFill>
                <a:schemeClr val="tx1"/>
              </a:solidFill>
              <a:effectLst/>
              <a:latin typeface="+mn-lt"/>
              <a:ea typeface="+mn-ea"/>
              <a:cs typeface="+mn-cs"/>
            </a:endParaRPr>
          </a:p>
          <a:p>
            <a:r>
              <a:rPr lang="en-US" sz="1200" kern="1200" dirty="0">
                <a:solidFill>
                  <a:schemeClr val="tx1"/>
                </a:solidFill>
                <a:latin typeface="+mn-lt"/>
                <a:ea typeface="+mn-ea"/>
                <a:cs typeface="+mn-cs"/>
              </a:rPr>
              <a:t>SELECT	  CONCAT(REPLICATE('x', LEN(Phone)-3), RIGHT(Phone, 3)) AS Phone</a:t>
            </a:r>
          </a:p>
          <a:p>
            <a:r>
              <a:rPr lang="de-DE" sz="1200" kern="1200" dirty="0">
                <a:solidFill>
                  <a:schemeClr val="tx1"/>
                </a:solidFill>
                <a:latin typeface="+mn-lt"/>
                <a:ea typeface="+mn-ea"/>
                <a:cs typeface="+mn-cs"/>
              </a:rPr>
              <a:t>	, Phone</a:t>
            </a:r>
          </a:p>
          <a:p>
            <a:r>
              <a:rPr lang="de-DE" sz="1200" kern="1200" dirty="0">
                <a:solidFill>
                  <a:schemeClr val="tx1"/>
                </a:solidFill>
                <a:latin typeface="+mn-lt"/>
                <a:ea typeface="+mn-ea"/>
                <a:cs typeface="+mn-cs"/>
              </a:rPr>
              <a:t>FROM Customers</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…oder mit Substring:</a:t>
            </a:r>
          </a:p>
          <a:p>
            <a:endParaRPr lang="de-DE" sz="1200" kern="1200" dirty="0">
              <a:solidFill>
                <a:schemeClr val="tx1"/>
              </a:solidFill>
              <a:effectLst/>
              <a:latin typeface="+mn-lt"/>
              <a:ea typeface="+mn-ea"/>
              <a:cs typeface="+mn-cs"/>
            </a:endParaRP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SELECT	  CONCAT(REPLICATE('x', LEN(Phone)-3), SUBSTRING(Phone, LEN(Phone)-2, 3))</a:t>
            </a:r>
          </a:p>
          <a:p>
            <a:r>
              <a:rPr lang="de-DE" sz="1200" kern="1200" dirty="0">
                <a:solidFill>
                  <a:schemeClr val="tx1"/>
                </a:solidFill>
                <a:latin typeface="+mn-lt"/>
                <a:ea typeface="+mn-ea"/>
                <a:cs typeface="+mn-cs"/>
              </a:rPr>
              <a:t>	, Phone</a:t>
            </a:r>
          </a:p>
          <a:p>
            <a:r>
              <a:rPr lang="de-DE" sz="1200" kern="1200" dirty="0">
                <a:solidFill>
                  <a:schemeClr val="tx1"/>
                </a:solidFill>
                <a:latin typeface="+mn-lt"/>
                <a:ea typeface="+mn-ea"/>
                <a:cs typeface="+mn-cs"/>
              </a:rPr>
              <a:t>FROM Customers</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15</a:t>
            </a:fld>
            <a:endParaRPr lang="de-DE" dirty="0"/>
          </a:p>
        </p:txBody>
      </p:sp>
    </p:spTree>
    <p:extLst>
      <p:ext uri="{BB962C8B-B14F-4D97-AF65-F5344CB8AC3E}">
        <p14:creationId xmlns:p14="http://schemas.microsoft.com/office/powerpoint/2010/main" val="4287387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Eine mögliche Lösung:</a:t>
            </a:r>
          </a:p>
          <a:p>
            <a:endParaRPr lang="de-DE" sz="1200" kern="1200" dirty="0">
              <a:solidFill>
                <a:schemeClr val="tx1"/>
              </a:solidFill>
              <a:effectLst/>
              <a:latin typeface="+mn-lt"/>
              <a:ea typeface="+mn-ea"/>
              <a:cs typeface="+mn-cs"/>
            </a:endParaRPr>
          </a:p>
          <a:p>
            <a:r>
              <a:rPr lang="en-US" sz="1200" kern="1200" dirty="0">
                <a:solidFill>
                  <a:schemeClr val="tx1"/>
                </a:solidFill>
                <a:latin typeface="+mn-lt"/>
                <a:ea typeface="+mn-ea"/>
                <a:cs typeface="+mn-cs"/>
              </a:rPr>
              <a:t>SELECT	  CONCAT(REPLICATE('x', LEN(CardNumber)-3), RIGHT(CardNumber, 3)) AS CCInfo</a:t>
            </a:r>
          </a:p>
          <a:p>
            <a:r>
              <a:rPr lang="de-DE" sz="1200" kern="1200" dirty="0">
                <a:solidFill>
                  <a:schemeClr val="tx1"/>
                </a:solidFill>
                <a:latin typeface="+mn-lt"/>
                <a:ea typeface="+mn-ea"/>
                <a:cs typeface="+mn-cs"/>
              </a:rPr>
              <a:t>	, </a:t>
            </a:r>
            <a:r>
              <a:rPr lang="en-US" sz="1200" kern="1200" dirty="0">
                <a:solidFill>
                  <a:schemeClr val="tx1"/>
                </a:solidFill>
                <a:latin typeface="+mn-lt"/>
                <a:ea typeface="+mn-ea"/>
                <a:cs typeface="+mn-cs"/>
              </a:rPr>
              <a:t>CardNumber</a:t>
            </a:r>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FROM Sales.CreditCard</a:t>
            </a:r>
          </a:p>
        </p:txBody>
      </p:sp>
      <p:sp>
        <p:nvSpPr>
          <p:cNvPr id="4" name="Foliennummernplatzhalter 3"/>
          <p:cNvSpPr>
            <a:spLocks noGrp="1"/>
          </p:cNvSpPr>
          <p:nvPr>
            <p:ph type="sldNum" sz="quarter" idx="5"/>
          </p:nvPr>
        </p:nvSpPr>
        <p:spPr/>
        <p:txBody>
          <a:bodyPr/>
          <a:lstStyle/>
          <a:p>
            <a:fld id="{8F141CCD-4F4E-4B9C-804C-AB73A20D550A}" type="slidenum">
              <a:rPr lang="de-DE" smtClean="0"/>
              <a:t>16</a:t>
            </a:fld>
            <a:endParaRPr lang="de-DE" dirty="0"/>
          </a:p>
        </p:txBody>
      </p:sp>
    </p:spTree>
    <p:extLst>
      <p:ext uri="{BB962C8B-B14F-4D97-AF65-F5344CB8AC3E}">
        <p14:creationId xmlns:p14="http://schemas.microsoft.com/office/powerpoint/2010/main" val="188969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CustomerID AS KundenID</a:t>
            </a:r>
          </a:p>
          <a:p>
            <a:r>
              <a:rPr lang="de-DE" sz="1200" kern="1200" dirty="0">
                <a:solidFill>
                  <a:schemeClr val="tx1"/>
                </a:solidFill>
                <a:effectLst/>
                <a:latin typeface="+mn-lt"/>
                <a:ea typeface="+mn-ea"/>
                <a:cs typeface="+mn-cs"/>
              </a:rPr>
              <a:t>	, CompanyName AS Firmenname</a:t>
            </a:r>
          </a:p>
          <a:p>
            <a:r>
              <a:rPr lang="de-DE" sz="1200" kern="1200" dirty="0">
                <a:solidFill>
                  <a:schemeClr val="tx1"/>
                </a:solidFill>
                <a:effectLst/>
                <a:latin typeface="+mn-lt"/>
                <a:ea typeface="+mn-ea"/>
                <a:cs typeface="+mn-cs"/>
              </a:rPr>
              <a:t>	, ContactName AS Kontaktperson</a:t>
            </a:r>
          </a:p>
          <a:p>
            <a:r>
              <a:rPr lang="de-DE" sz="1200" kern="1200" dirty="0">
                <a:solidFill>
                  <a:schemeClr val="tx1"/>
                </a:solidFill>
                <a:effectLst/>
                <a:latin typeface="+mn-lt"/>
                <a:ea typeface="+mn-ea"/>
                <a:cs typeface="+mn-cs"/>
              </a:rPr>
              <a:t>	, Phone AS Telefonnummer</a:t>
            </a:r>
          </a:p>
          <a:p>
            <a:r>
              <a:rPr lang="de-DE" sz="1200" kern="1200" dirty="0">
                <a:solidFill>
                  <a:schemeClr val="tx1"/>
                </a:solidFill>
                <a:effectLst/>
                <a:latin typeface="+mn-lt"/>
                <a:ea typeface="+mn-ea"/>
                <a:cs typeface="+mn-cs"/>
              </a:rPr>
              <a:t>FROM Customers</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 Wir müssen hier kein „AS“ verwenden; wenn wir es weglassen, bekommen wir die ursprünglichen (englischen) Spaltenüberschriften CustomerID, CompanyName, ContactName und Phone.</a:t>
            </a:r>
          </a:p>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18</a:t>
            </a:fld>
            <a:endParaRPr lang="de-DE" dirty="0"/>
          </a:p>
        </p:txBody>
      </p:sp>
    </p:spTree>
    <p:extLst>
      <p:ext uri="{BB962C8B-B14F-4D97-AF65-F5344CB8AC3E}">
        <p14:creationId xmlns:p14="http://schemas.microsoft.com/office/powerpoint/2010/main" val="3229093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ProductID AS ProduktID</a:t>
            </a:r>
          </a:p>
          <a:p>
            <a:r>
              <a:rPr lang="de-DE" sz="1200" kern="1200" dirty="0">
                <a:solidFill>
                  <a:schemeClr val="tx1"/>
                </a:solidFill>
                <a:effectLst/>
                <a:latin typeface="+mn-lt"/>
                <a:ea typeface="+mn-ea"/>
                <a:cs typeface="+mn-cs"/>
              </a:rPr>
              <a:t>	, ProductName AS Produktname</a:t>
            </a:r>
          </a:p>
          <a:p>
            <a:r>
              <a:rPr lang="de-DE" sz="1200" kern="1200" dirty="0">
                <a:solidFill>
                  <a:schemeClr val="tx1"/>
                </a:solidFill>
                <a:effectLst/>
                <a:latin typeface="+mn-lt"/>
                <a:ea typeface="+mn-ea"/>
                <a:cs typeface="+mn-cs"/>
              </a:rPr>
              <a:t>	, UnitPrice AS Stückpreis</a:t>
            </a:r>
          </a:p>
          <a:p>
            <a:r>
              <a:rPr lang="de-DE" sz="1200" kern="1200" dirty="0">
                <a:solidFill>
                  <a:schemeClr val="tx1"/>
                </a:solidFill>
                <a:effectLst/>
                <a:latin typeface="+mn-lt"/>
                <a:ea typeface="+mn-ea"/>
                <a:cs typeface="+mn-cs"/>
              </a:rPr>
              <a:t>FROM Products</a:t>
            </a:r>
          </a:p>
        </p:txBody>
      </p:sp>
      <p:sp>
        <p:nvSpPr>
          <p:cNvPr id="4" name="Foliennummernplatzhalter 3"/>
          <p:cNvSpPr>
            <a:spLocks noGrp="1"/>
          </p:cNvSpPr>
          <p:nvPr>
            <p:ph type="sldNum" sz="quarter" idx="5"/>
          </p:nvPr>
        </p:nvSpPr>
        <p:spPr/>
        <p:txBody>
          <a:bodyPr/>
          <a:lstStyle/>
          <a:p>
            <a:fld id="{8F141CCD-4F4E-4B9C-804C-AB73A20D550A}" type="slidenum">
              <a:rPr lang="de-DE" smtClean="0"/>
              <a:t>19</a:t>
            </a:fld>
            <a:endParaRPr lang="de-DE" dirty="0"/>
          </a:p>
        </p:txBody>
      </p:sp>
    </p:spTree>
    <p:extLst>
      <p:ext uri="{BB962C8B-B14F-4D97-AF65-F5344CB8AC3E}">
        <p14:creationId xmlns:p14="http://schemas.microsoft.com/office/powerpoint/2010/main" val="4235554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Freight AS Nettofrachtkosten</a:t>
            </a:r>
          </a:p>
          <a:p>
            <a:r>
              <a:rPr lang="de-DE" sz="1200" kern="1200" dirty="0">
                <a:solidFill>
                  <a:schemeClr val="tx1"/>
                </a:solidFill>
                <a:effectLst/>
                <a:latin typeface="+mn-lt"/>
                <a:ea typeface="+mn-ea"/>
                <a:cs typeface="+mn-cs"/>
              </a:rPr>
              <a:t>	, Freight*1.19 AS Bruttofrachtkosten</a:t>
            </a:r>
          </a:p>
          <a:p>
            <a:r>
              <a:rPr lang="de-DE" sz="1200" kern="1200" dirty="0">
                <a:solidFill>
                  <a:schemeClr val="tx1"/>
                </a:solidFill>
                <a:effectLst/>
                <a:latin typeface="+mn-lt"/>
                <a:ea typeface="+mn-ea"/>
                <a:cs typeface="+mn-cs"/>
              </a:rPr>
              <a:t>	, Freight*0.19 AS MwSt</a:t>
            </a:r>
          </a:p>
          <a:p>
            <a:r>
              <a:rPr lang="de-DE" sz="1200" kern="1200" dirty="0">
                <a:solidFill>
                  <a:schemeClr val="tx1"/>
                </a:solidFill>
                <a:effectLst/>
                <a:latin typeface="+mn-lt"/>
                <a:ea typeface="+mn-ea"/>
                <a:cs typeface="+mn-cs"/>
              </a:rPr>
              <a:t>FROM Orders</a:t>
            </a:r>
          </a:p>
        </p:txBody>
      </p:sp>
      <p:sp>
        <p:nvSpPr>
          <p:cNvPr id="4" name="Foliennummernplatzhalter 3"/>
          <p:cNvSpPr>
            <a:spLocks noGrp="1"/>
          </p:cNvSpPr>
          <p:nvPr>
            <p:ph type="sldNum" sz="quarter" idx="5"/>
          </p:nvPr>
        </p:nvSpPr>
        <p:spPr/>
        <p:txBody>
          <a:bodyPr/>
          <a:lstStyle/>
          <a:p>
            <a:fld id="{8F141CCD-4F4E-4B9C-804C-AB73A20D550A}" type="slidenum">
              <a:rPr lang="de-DE" smtClean="0"/>
              <a:t>20</a:t>
            </a:fld>
            <a:endParaRPr lang="de-DE" dirty="0"/>
          </a:p>
        </p:txBody>
      </p:sp>
    </p:spTree>
    <p:extLst>
      <p:ext uri="{BB962C8B-B14F-4D97-AF65-F5344CB8AC3E}">
        <p14:creationId xmlns:p14="http://schemas.microsoft.com/office/powerpoint/2010/main" val="2586080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DATEDIFF(dd, RequiredDate, ShippedDate) AS Lieferverzögerung</a:t>
            </a:r>
          </a:p>
          <a:p>
            <a:r>
              <a:rPr lang="de-DE" sz="1200" kern="1200" dirty="0">
                <a:solidFill>
                  <a:schemeClr val="tx1"/>
                </a:solidFill>
                <a:effectLst/>
                <a:latin typeface="+mn-lt"/>
                <a:ea typeface="+mn-ea"/>
                <a:cs typeface="+mn-cs"/>
              </a:rPr>
              <a:t>FROM Orders</a:t>
            </a:r>
          </a:p>
        </p:txBody>
      </p:sp>
      <p:sp>
        <p:nvSpPr>
          <p:cNvPr id="4" name="Foliennummernplatzhalter 3"/>
          <p:cNvSpPr>
            <a:spLocks noGrp="1"/>
          </p:cNvSpPr>
          <p:nvPr>
            <p:ph type="sldNum" sz="quarter" idx="5"/>
          </p:nvPr>
        </p:nvSpPr>
        <p:spPr/>
        <p:txBody>
          <a:bodyPr/>
          <a:lstStyle/>
          <a:p>
            <a:fld id="{8F141CCD-4F4E-4B9C-804C-AB73A20D550A}" type="slidenum">
              <a:rPr lang="de-DE" smtClean="0"/>
              <a:t>22</a:t>
            </a:fld>
            <a:endParaRPr lang="de-DE" dirty="0"/>
          </a:p>
        </p:txBody>
      </p:sp>
    </p:spTree>
    <p:extLst>
      <p:ext uri="{BB962C8B-B14F-4D97-AF65-F5344CB8AC3E}">
        <p14:creationId xmlns:p14="http://schemas.microsoft.com/office/powerpoint/2010/main" val="3452596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OrderID</a:t>
            </a:r>
          </a:p>
          <a:p>
            <a:r>
              <a:rPr lang="de-DE" sz="1200" kern="1200" dirty="0">
                <a:solidFill>
                  <a:schemeClr val="tx1"/>
                </a:solidFill>
                <a:effectLst/>
                <a:latin typeface="+mn-lt"/>
                <a:ea typeface="+mn-ea"/>
                <a:cs typeface="+mn-cs"/>
              </a:rPr>
              <a:t>		, ShippedDate</a:t>
            </a:r>
          </a:p>
          <a:p>
            <a:r>
              <a:rPr lang="de-DE" sz="1200" kern="1200" dirty="0">
                <a:solidFill>
                  <a:schemeClr val="tx1"/>
                </a:solidFill>
                <a:effectLst/>
                <a:latin typeface="+mn-lt"/>
                <a:ea typeface="+mn-ea"/>
                <a:cs typeface="+mn-cs"/>
              </a:rPr>
              <a:t>		, RequiredDate</a:t>
            </a:r>
          </a:p>
          <a:p>
            <a:r>
              <a:rPr lang="de-DE" sz="1200" kern="1200" dirty="0">
                <a:solidFill>
                  <a:schemeClr val="tx1"/>
                </a:solidFill>
                <a:effectLst/>
                <a:latin typeface="+mn-lt"/>
                <a:ea typeface="+mn-ea"/>
                <a:cs typeface="+mn-cs"/>
              </a:rPr>
              <a:t>		, DATEDIFF(dd, RequiredDate, ShippedDate) AS Lieferverzögerung </a:t>
            </a:r>
          </a:p>
          <a:p>
            <a:r>
              <a:rPr lang="de-DE" sz="1200" kern="1200" dirty="0">
                <a:solidFill>
                  <a:schemeClr val="tx1"/>
                </a:solidFill>
                <a:effectLst/>
                <a:latin typeface="+mn-lt"/>
                <a:ea typeface="+mn-ea"/>
                <a:cs typeface="+mn-cs"/>
              </a:rPr>
              <a:t>FROM Orders</a:t>
            </a:r>
          </a:p>
          <a:p>
            <a:r>
              <a:rPr lang="de-DE" sz="1200" kern="1200" dirty="0">
                <a:solidFill>
                  <a:schemeClr val="tx1"/>
                </a:solidFill>
                <a:effectLst/>
                <a:latin typeface="+mn-lt"/>
                <a:ea typeface="+mn-ea"/>
                <a:cs typeface="+mn-cs"/>
              </a:rPr>
              <a:t>WHERE DATEDIFF(dd, RequiredDate, ShippedDate) IS NOT NULL</a:t>
            </a:r>
          </a:p>
          <a:p>
            <a:r>
              <a:rPr lang="de-DE" sz="1200" kern="1200" dirty="0">
                <a:solidFill>
                  <a:schemeClr val="tx1"/>
                </a:solidFill>
                <a:effectLst/>
                <a:latin typeface="+mn-lt"/>
                <a:ea typeface="+mn-ea"/>
                <a:cs typeface="+mn-cs"/>
              </a:rPr>
              <a:t>ORDER BY Lieferverzögerung DESC</a:t>
            </a: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Anmerkungen</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„WHERE DATEDIFF…“: Wir lassen Ergebnisse von den Bestellungen weg, die noch nicht geliefert wurden.</a:t>
            </a:r>
          </a:p>
          <a:p>
            <a:r>
              <a:rPr lang="de-DE" sz="1200" i="1" kern="1200" dirty="0">
                <a:solidFill>
                  <a:schemeClr val="tx1"/>
                </a:solidFill>
                <a:effectLst/>
                <a:latin typeface="+mn-lt"/>
                <a:ea typeface="+mn-ea"/>
                <a:cs typeface="+mn-cs"/>
              </a:rPr>
              <a:t>„ORDER BY…“: Wir ordnen die Ausgabe absteigend von der größten zur kleinsten Lieferverzögerung.</a:t>
            </a:r>
          </a:p>
        </p:txBody>
      </p:sp>
      <p:sp>
        <p:nvSpPr>
          <p:cNvPr id="4" name="Foliennummernplatzhalter 3"/>
          <p:cNvSpPr>
            <a:spLocks noGrp="1"/>
          </p:cNvSpPr>
          <p:nvPr>
            <p:ph type="sldNum" sz="quarter" idx="5"/>
          </p:nvPr>
        </p:nvSpPr>
        <p:spPr/>
        <p:txBody>
          <a:bodyPr/>
          <a:lstStyle/>
          <a:p>
            <a:fld id="{8F141CCD-4F4E-4B9C-804C-AB73A20D550A}" type="slidenum">
              <a:rPr lang="de-DE" smtClean="0"/>
              <a:t>23</a:t>
            </a:fld>
            <a:endParaRPr lang="de-DE" dirty="0"/>
          </a:p>
        </p:txBody>
      </p:sp>
    </p:spTree>
    <p:extLst>
      <p:ext uri="{BB962C8B-B14F-4D97-AF65-F5344CB8AC3E}">
        <p14:creationId xmlns:p14="http://schemas.microsoft.com/office/powerpoint/2010/main" val="16071373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EmployeeID AS Mitarbeiternummer</a:t>
            </a:r>
          </a:p>
          <a:p>
            <a:r>
              <a:rPr lang="en-US" sz="1200" kern="1200" dirty="0">
                <a:solidFill>
                  <a:schemeClr val="tx1"/>
                </a:solidFill>
                <a:latin typeface="+mn-lt"/>
                <a:ea typeface="+mn-ea"/>
                <a:cs typeface="+mn-cs"/>
              </a:rPr>
              <a:t>	, CONCAT(FirstName, ' ', LastName) AS Name</a:t>
            </a:r>
          </a:p>
          <a:p>
            <a:r>
              <a:rPr lang="de-DE" sz="1200" kern="1200" dirty="0">
                <a:solidFill>
                  <a:schemeClr val="tx1"/>
                </a:solidFill>
                <a:latin typeface="+mn-lt"/>
                <a:ea typeface="+mn-ea"/>
                <a:cs typeface="+mn-cs"/>
              </a:rPr>
              <a:t>	, TitleOfCourtesy AS Anrede</a:t>
            </a:r>
          </a:p>
          <a:p>
            <a:r>
              <a:rPr lang="de-DE" sz="1200" kern="1200" dirty="0">
                <a:solidFill>
                  <a:schemeClr val="tx1"/>
                </a:solidFill>
                <a:latin typeface="+mn-lt"/>
                <a:ea typeface="+mn-ea"/>
                <a:cs typeface="+mn-cs"/>
              </a:rPr>
              <a:t>	, CONVERT(varchar, BirthDate, 104) AS Geburtsdatum</a:t>
            </a:r>
          </a:p>
          <a:p>
            <a:r>
              <a:rPr lang="de-DE" sz="1200" kern="1200" dirty="0">
                <a:solidFill>
                  <a:schemeClr val="tx1"/>
                </a:solidFill>
                <a:latin typeface="+mn-lt"/>
                <a:ea typeface="+mn-ea"/>
                <a:cs typeface="+mn-cs"/>
              </a:rPr>
              <a:t>	, HomePhone AS Telefonnummer</a:t>
            </a:r>
          </a:p>
          <a:p>
            <a:r>
              <a:rPr lang="de-DE" sz="1200" kern="1200" dirty="0">
                <a:solidFill>
                  <a:schemeClr val="tx1"/>
                </a:solidFill>
                <a:latin typeface="+mn-lt"/>
                <a:ea typeface="+mn-ea"/>
                <a:cs typeface="+mn-cs"/>
              </a:rPr>
              <a:t>FROM Employees</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Anmerkung: Beim Datum gibt es natürlich wieder mehrere Möglichkeiten, die Uhrzeit wegzulassen.</a:t>
            </a:r>
          </a:p>
        </p:txBody>
      </p:sp>
      <p:sp>
        <p:nvSpPr>
          <p:cNvPr id="4" name="Foliennummernplatzhalter 3"/>
          <p:cNvSpPr>
            <a:spLocks noGrp="1"/>
          </p:cNvSpPr>
          <p:nvPr>
            <p:ph type="sldNum" sz="quarter" idx="5"/>
          </p:nvPr>
        </p:nvSpPr>
        <p:spPr/>
        <p:txBody>
          <a:bodyPr/>
          <a:lstStyle/>
          <a:p>
            <a:fld id="{8F141CCD-4F4E-4B9C-804C-AB73A20D550A}" type="slidenum">
              <a:rPr lang="de-DE" smtClean="0"/>
              <a:t>24</a:t>
            </a:fld>
            <a:endParaRPr lang="de-DE" dirty="0"/>
          </a:p>
        </p:txBody>
      </p:sp>
    </p:spTree>
    <p:extLst>
      <p:ext uri="{BB962C8B-B14F-4D97-AF65-F5344CB8AC3E}">
        <p14:creationId xmlns:p14="http://schemas.microsoft.com/office/powerpoint/2010/main" val="3948000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Customers</a:t>
            </a:r>
          </a:p>
          <a:p>
            <a:r>
              <a:rPr lang="de-DE" sz="1200" kern="1200" dirty="0">
                <a:solidFill>
                  <a:schemeClr val="tx1"/>
                </a:solidFill>
                <a:effectLst/>
                <a:latin typeface="+mn-lt"/>
                <a:ea typeface="+mn-ea"/>
                <a:cs typeface="+mn-cs"/>
              </a:rPr>
              <a:t>WHERE Country = 'France‘</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26</a:t>
            </a:fld>
            <a:endParaRPr lang="de-DE" dirty="0"/>
          </a:p>
        </p:txBody>
      </p:sp>
    </p:spTree>
    <p:extLst>
      <p:ext uri="{BB962C8B-B14F-4D97-AF65-F5344CB8AC3E}">
        <p14:creationId xmlns:p14="http://schemas.microsoft.com/office/powerpoint/2010/main" val="2388664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Customers</a:t>
            </a:r>
          </a:p>
          <a:p>
            <a:r>
              <a:rPr lang="de-DE" sz="1200" kern="1200" dirty="0">
                <a:solidFill>
                  <a:schemeClr val="tx1"/>
                </a:solidFill>
                <a:effectLst/>
                <a:latin typeface="+mn-lt"/>
                <a:ea typeface="+mn-ea"/>
                <a:cs typeface="+mn-cs"/>
              </a:rPr>
              <a:t>WHERE Country = 'Argentina‘  AND City = 'Buenos Aires'</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27</a:t>
            </a:fld>
            <a:endParaRPr lang="de-DE" dirty="0"/>
          </a:p>
        </p:txBody>
      </p:sp>
    </p:spTree>
    <p:extLst>
      <p:ext uri="{BB962C8B-B14F-4D97-AF65-F5344CB8AC3E}">
        <p14:creationId xmlns:p14="http://schemas.microsoft.com/office/powerpoint/2010/main" val="204823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DATEADD(dd, 38, SYSDATETIME())</a:t>
            </a:r>
            <a:endParaRPr lang="de-DE" dirty="0"/>
          </a:p>
        </p:txBody>
      </p:sp>
      <p:sp>
        <p:nvSpPr>
          <p:cNvPr id="4" name="Foliennummernplatzhalter 3"/>
          <p:cNvSpPr>
            <a:spLocks noGrp="1"/>
          </p:cNvSpPr>
          <p:nvPr>
            <p:ph type="sldNum" sz="quarter" idx="5"/>
          </p:nvPr>
        </p:nvSpPr>
        <p:spPr/>
        <p:txBody>
          <a:bodyPr/>
          <a:lstStyle/>
          <a:p>
            <a:fld id="{8F141CCD-4F4E-4B9C-804C-AB73A20D550A}" type="slidenum">
              <a:rPr lang="de-DE" smtClean="0"/>
              <a:t>5</a:t>
            </a:fld>
            <a:endParaRPr lang="de-DE" dirty="0"/>
          </a:p>
        </p:txBody>
      </p:sp>
    </p:spTree>
    <p:extLst>
      <p:ext uri="{BB962C8B-B14F-4D97-AF65-F5344CB8AC3E}">
        <p14:creationId xmlns:p14="http://schemas.microsoft.com/office/powerpoint/2010/main" val="1790364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Customers</a:t>
            </a:r>
          </a:p>
          <a:p>
            <a:r>
              <a:rPr lang="de-DE" sz="1200" kern="1200" dirty="0">
                <a:solidFill>
                  <a:schemeClr val="tx1"/>
                </a:solidFill>
                <a:effectLst/>
                <a:latin typeface="+mn-lt"/>
                <a:ea typeface="+mn-ea"/>
                <a:cs typeface="+mn-cs"/>
              </a:rPr>
              <a:t>WHERE Country = 'Portugal‘ OR Country = 'Spain'</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28</a:t>
            </a:fld>
            <a:endParaRPr lang="de-DE" dirty="0"/>
          </a:p>
        </p:txBody>
      </p:sp>
    </p:spTree>
    <p:extLst>
      <p:ext uri="{BB962C8B-B14F-4D97-AF65-F5344CB8AC3E}">
        <p14:creationId xmlns:p14="http://schemas.microsoft.com/office/powerpoint/2010/main" val="1466533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UnitsInStock &gt; 100</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29</a:t>
            </a:fld>
            <a:endParaRPr lang="de-DE" dirty="0"/>
          </a:p>
        </p:txBody>
      </p:sp>
    </p:spTree>
    <p:extLst>
      <p:ext uri="{BB962C8B-B14F-4D97-AF65-F5344CB8AC3E}">
        <p14:creationId xmlns:p14="http://schemas.microsoft.com/office/powerpoint/2010/main" val="2840251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ProductID BETWEEN 10 AND 15</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31</a:t>
            </a:fld>
            <a:endParaRPr lang="de-DE" dirty="0"/>
          </a:p>
        </p:txBody>
      </p:sp>
    </p:spTree>
    <p:extLst>
      <p:ext uri="{BB962C8B-B14F-4D97-AF65-F5344CB8AC3E}">
        <p14:creationId xmlns:p14="http://schemas.microsoft.com/office/powerpoint/2010/main" val="4121611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SupplierID IN(2,7,15)</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32</a:t>
            </a:fld>
            <a:endParaRPr lang="de-DE" dirty="0"/>
          </a:p>
        </p:txBody>
      </p:sp>
    </p:spTree>
    <p:extLst>
      <p:ext uri="{BB962C8B-B14F-4D97-AF65-F5344CB8AC3E}">
        <p14:creationId xmlns:p14="http://schemas.microsoft.com/office/powerpoint/2010/main" val="2559933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ProductName LIKE '%coffee'</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33</a:t>
            </a:fld>
            <a:endParaRPr lang="de-DE" dirty="0"/>
          </a:p>
        </p:txBody>
      </p:sp>
    </p:spTree>
    <p:extLst>
      <p:ext uri="{BB962C8B-B14F-4D97-AF65-F5344CB8AC3E}">
        <p14:creationId xmlns:p14="http://schemas.microsoft.com/office/powerpoint/2010/main" val="2007188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ProductName LIKE 'L%'</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34</a:t>
            </a:fld>
            <a:endParaRPr lang="de-DE" dirty="0"/>
          </a:p>
        </p:txBody>
      </p:sp>
    </p:spTree>
    <p:extLst>
      <p:ext uri="{BB962C8B-B14F-4D97-AF65-F5344CB8AC3E}">
        <p14:creationId xmlns:p14="http://schemas.microsoft.com/office/powerpoint/2010/main" val="2360909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ProductName LIKE '%ost%'</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35</a:t>
            </a:fld>
            <a:endParaRPr lang="de-DE" dirty="0"/>
          </a:p>
        </p:txBody>
      </p:sp>
    </p:spTree>
    <p:extLst>
      <p:ext uri="{BB962C8B-B14F-4D97-AF65-F5344CB8AC3E}">
        <p14:creationId xmlns:p14="http://schemas.microsoft.com/office/powerpoint/2010/main" val="3195571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ProductName LIKE '[d-l]%[a-d|m-o]'</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36</a:t>
            </a:fld>
            <a:endParaRPr lang="de-DE" dirty="0"/>
          </a:p>
        </p:txBody>
      </p:sp>
    </p:spTree>
    <p:extLst>
      <p:ext uri="{BB962C8B-B14F-4D97-AF65-F5344CB8AC3E}">
        <p14:creationId xmlns:p14="http://schemas.microsoft.com/office/powerpoint/2010/main" val="1608367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WHERE	SupplierID IN(5, 10, 15) AND UnitsInStock &gt; 10 AND UnitPrice &lt; 100</a:t>
            </a:r>
          </a:p>
          <a:p>
            <a:r>
              <a:rPr lang="de-DE" sz="1200" kern="1200" dirty="0">
                <a:solidFill>
                  <a:schemeClr val="tx1"/>
                </a:solidFill>
                <a:effectLst/>
                <a:latin typeface="+mn-lt"/>
                <a:ea typeface="+mn-ea"/>
                <a:cs typeface="+mn-cs"/>
              </a:rPr>
              <a:t>ORDER BY UnitPrice DESC</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SELECT * sollte im tatsächlichen Betrieb nicht verwendet werden. Hier sollte wirklich jede Spalte, die ausgegeben werden soll, einzeln aufgeführt werden (um Fehler zu vermeiden, beispielsweise, wenn neue Spalten zur Tabelle hinzugefügt werden, die laut den ursprünglichen Anforderungen gar nicht ausgegeben werden sollen). </a:t>
            </a:r>
          </a:p>
        </p:txBody>
      </p:sp>
      <p:sp>
        <p:nvSpPr>
          <p:cNvPr id="4" name="Foliennummernplatzhalter 3"/>
          <p:cNvSpPr>
            <a:spLocks noGrp="1"/>
          </p:cNvSpPr>
          <p:nvPr>
            <p:ph type="sldNum" sz="quarter" idx="5"/>
          </p:nvPr>
        </p:nvSpPr>
        <p:spPr/>
        <p:txBody>
          <a:bodyPr/>
          <a:lstStyle/>
          <a:p>
            <a:fld id="{8F141CCD-4F4E-4B9C-804C-AB73A20D550A}" type="slidenum">
              <a:rPr lang="de-DE" smtClean="0"/>
              <a:t>37</a:t>
            </a:fld>
            <a:endParaRPr lang="de-DE" dirty="0"/>
          </a:p>
        </p:txBody>
      </p:sp>
    </p:spTree>
    <p:extLst>
      <p:ext uri="{BB962C8B-B14F-4D97-AF65-F5344CB8AC3E}">
        <p14:creationId xmlns:p14="http://schemas.microsoft.com/office/powerpoint/2010/main" val="3889104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p.ProductName</a:t>
            </a:r>
          </a:p>
          <a:p>
            <a:r>
              <a:rPr lang="de-DE" sz="1200" kern="1200" dirty="0">
                <a:solidFill>
                  <a:schemeClr val="tx1"/>
                </a:solidFill>
                <a:latin typeface="+mn-lt"/>
                <a:ea typeface="+mn-ea"/>
                <a:cs typeface="+mn-cs"/>
              </a:rPr>
              <a:t>	, s.CompanyName</a:t>
            </a:r>
          </a:p>
          <a:p>
            <a:r>
              <a:rPr lang="de-DE" sz="1200" kern="1200" dirty="0">
                <a:solidFill>
                  <a:schemeClr val="tx1"/>
                </a:solidFill>
                <a:latin typeface="+mn-lt"/>
                <a:ea typeface="+mn-ea"/>
                <a:cs typeface="+mn-cs"/>
              </a:rPr>
              <a:t>	, s.ContactName</a:t>
            </a:r>
          </a:p>
          <a:p>
            <a:r>
              <a:rPr lang="de-DE" sz="1200" kern="1200" dirty="0">
                <a:solidFill>
                  <a:schemeClr val="tx1"/>
                </a:solidFill>
                <a:latin typeface="+mn-lt"/>
                <a:ea typeface="+mn-ea"/>
                <a:cs typeface="+mn-cs"/>
              </a:rPr>
              <a:t>	, s.Phone</a:t>
            </a:r>
          </a:p>
          <a:p>
            <a:r>
              <a:rPr lang="en-US" sz="1200" kern="1200" dirty="0">
                <a:solidFill>
                  <a:schemeClr val="tx1"/>
                </a:solidFill>
                <a:latin typeface="+mn-lt"/>
                <a:ea typeface="+mn-ea"/>
                <a:cs typeface="+mn-cs"/>
              </a:rPr>
              <a:t>FROM Products p INNER JOIN Suppliers s ON p.SupplierID = s.SupplierID</a:t>
            </a:r>
          </a:p>
          <a:p>
            <a:r>
              <a:rPr lang="en-US" sz="1200" kern="1200" dirty="0">
                <a:solidFill>
                  <a:schemeClr val="tx1"/>
                </a:solidFill>
                <a:latin typeface="+mn-lt"/>
                <a:ea typeface="+mn-ea"/>
                <a:cs typeface="+mn-cs"/>
              </a:rPr>
              <a:t>WHERE p.ProductName LIKE '%sauce%'</a:t>
            </a:r>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Diese Abfrage würde auch ohne p. oder s. vor den Spaltennamen funktionieren; es empfiehlt sich aber immer, diese Information hinzuzufügen (somit können keine Verwechslungen passieren, auch dann nicht, wenn beispielsweise neue Tabellen mit gleichen Spaltennamen hinzukommen).</a:t>
            </a:r>
          </a:p>
        </p:txBody>
      </p:sp>
      <p:sp>
        <p:nvSpPr>
          <p:cNvPr id="4" name="Foliennummernplatzhalter 3"/>
          <p:cNvSpPr>
            <a:spLocks noGrp="1"/>
          </p:cNvSpPr>
          <p:nvPr>
            <p:ph type="sldNum" sz="quarter" idx="5"/>
          </p:nvPr>
        </p:nvSpPr>
        <p:spPr/>
        <p:txBody>
          <a:bodyPr/>
          <a:lstStyle/>
          <a:p>
            <a:fld id="{8F141CCD-4F4E-4B9C-804C-AB73A20D550A}" type="slidenum">
              <a:rPr lang="de-DE" smtClean="0"/>
              <a:t>39</a:t>
            </a:fld>
            <a:endParaRPr lang="de-DE" dirty="0"/>
          </a:p>
        </p:txBody>
      </p:sp>
    </p:spTree>
    <p:extLst>
      <p:ext uri="{BB962C8B-B14F-4D97-AF65-F5344CB8AC3E}">
        <p14:creationId xmlns:p14="http://schemas.microsoft.com/office/powerpoint/2010/main" val="1078233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Lösung natürlich bei den meisten etwas anders ;)</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SELECT DATENAME(dw, '1981-04-22')</a:t>
            </a:r>
            <a:endParaRPr lang="de-DE" dirty="0"/>
          </a:p>
        </p:txBody>
      </p:sp>
      <p:sp>
        <p:nvSpPr>
          <p:cNvPr id="4" name="Foliennummernplatzhalter 3"/>
          <p:cNvSpPr>
            <a:spLocks noGrp="1"/>
          </p:cNvSpPr>
          <p:nvPr>
            <p:ph type="sldNum" sz="quarter" idx="5"/>
          </p:nvPr>
        </p:nvSpPr>
        <p:spPr/>
        <p:txBody>
          <a:bodyPr/>
          <a:lstStyle/>
          <a:p>
            <a:fld id="{8F141CCD-4F4E-4B9C-804C-AB73A20D550A}" type="slidenum">
              <a:rPr lang="de-DE" smtClean="0"/>
              <a:t>6</a:t>
            </a:fld>
            <a:endParaRPr lang="de-DE" dirty="0"/>
          </a:p>
        </p:txBody>
      </p:sp>
    </p:spTree>
    <p:extLst>
      <p:ext uri="{BB962C8B-B14F-4D97-AF65-F5344CB8AC3E}">
        <p14:creationId xmlns:p14="http://schemas.microsoft.com/office/powerpoint/2010/main" val="2603031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c.CompanyName</a:t>
            </a:r>
          </a:p>
          <a:p>
            <a:r>
              <a:rPr lang="de-DE" sz="1200" kern="1200" dirty="0">
                <a:solidFill>
                  <a:schemeClr val="tx1"/>
                </a:solidFill>
                <a:effectLst/>
                <a:latin typeface="+mn-lt"/>
                <a:ea typeface="+mn-ea"/>
                <a:cs typeface="+mn-cs"/>
              </a:rPr>
              <a:t>	, o.Freight</a:t>
            </a:r>
          </a:p>
          <a:p>
            <a:r>
              <a:rPr lang="de-DE" sz="1200" kern="1200" dirty="0">
                <a:solidFill>
                  <a:schemeClr val="tx1"/>
                </a:solidFill>
                <a:effectLst/>
                <a:latin typeface="+mn-lt"/>
                <a:ea typeface="+mn-ea"/>
                <a:cs typeface="+mn-cs"/>
              </a:rPr>
              <a:t>FROM Customers c INNER JOIN Orders o ON c.CustomerID = o.CustomerID</a:t>
            </a:r>
          </a:p>
          <a:p>
            <a:r>
              <a:rPr lang="de-DE" sz="1200" kern="1200" dirty="0">
                <a:solidFill>
                  <a:schemeClr val="tx1"/>
                </a:solidFill>
                <a:effectLst/>
                <a:latin typeface="+mn-lt"/>
                <a:ea typeface="+mn-ea"/>
                <a:cs typeface="+mn-cs"/>
              </a:rPr>
              <a:t>WHERE c.Country = 'Brazil'</a:t>
            </a:r>
          </a:p>
          <a:p>
            <a:r>
              <a:rPr lang="de-DE" sz="1200" kern="1200" dirty="0">
                <a:solidFill>
                  <a:schemeClr val="tx1"/>
                </a:solidFill>
                <a:effectLst/>
                <a:latin typeface="+mn-lt"/>
                <a:ea typeface="+mn-ea"/>
                <a:cs typeface="+mn-cs"/>
              </a:rPr>
              <a:t>ORDER BY o.Freight</a:t>
            </a:r>
          </a:p>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40</a:t>
            </a:fld>
            <a:endParaRPr lang="de-DE" dirty="0"/>
          </a:p>
        </p:txBody>
      </p:sp>
    </p:spTree>
    <p:extLst>
      <p:ext uri="{BB962C8B-B14F-4D97-AF65-F5344CB8AC3E}">
        <p14:creationId xmlns:p14="http://schemas.microsoft.com/office/powerpoint/2010/main" val="2562031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o.OrderID</a:t>
            </a:r>
          </a:p>
          <a:p>
            <a:r>
              <a:rPr lang="de-DE" sz="1200" kern="1200" dirty="0">
                <a:solidFill>
                  <a:schemeClr val="tx1"/>
                </a:solidFill>
                <a:latin typeface="+mn-lt"/>
                <a:ea typeface="+mn-ea"/>
                <a:cs typeface="+mn-cs"/>
              </a:rPr>
              <a:t>	, o.CustomerID</a:t>
            </a:r>
          </a:p>
          <a:p>
            <a:r>
              <a:rPr lang="de-DE" sz="1200" kern="1200" dirty="0">
                <a:solidFill>
                  <a:schemeClr val="tx1"/>
                </a:solidFill>
                <a:latin typeface="+mn-lt"/>
                <a:ea typeface="+mn-ea"/>
                <a:cs typeface="+mn-cs"/>
              </a:rPr>
              <a:t>	, c.CompanyName</a:t>
            </a:r>
          </a:p>
          <a:p>
            <a:r>
              <a:rPr lang="de-DE" sz="1200" kern="1200" dirty="0">
                <a:solidFill>
                  <a:schemeClr val="tx1"/>
                </a:solidFill>
                <a:latin typeface="+mn-lt"/>
                <a:ea typeface="+mn-ea"/>
                <a:cs typeface="+mn-cs"/>
              </a:rPr>
              <a:t>	, p.ProductName</a:t>
            </a:r>
          </a:p>
          <a:p>
            <a:r>
              <a:rPr lang="de-DE" sz="1200" kern="1200" dirty="0">
                <a:solidFill>
                  <a:schemeClr val="tx1"/>
                </a:solidFill>
                <a:latin typeface="+mn-lt"/>
                <a:ea typeface="+mn-ea"/>
                <a:cs typeface="+mn-cs"/>
              </a:rPr>
              <a:t>	, od.Quantity</a:t>
            </a:r>
          </a:p>
          <a:p>
            <a:r>
              <a:rPr lang="en-US" sz="1200" kern="1200" dirty="0">
                <a:solidFill>
                  <a:schemeClr val="tx1"/>
                </a:solidFill>
                <a:latin typeface="+mn-lt"/>
                <a:ea typeface="+mn-ea"/>
                <a:cs typeface="+mn-cs"/>
              </a:rPr>
              <a:t>FROM Customers c	INNER JOIN Orders o ON c.CustomerID = o.CustomerID</a:t>
            </a:r>
          </a:p>
          <a:p>
            <a:r>
              <a:rPr lang="en-US" sz="1200" kern="1200" dirty="0">
                <a:solidFill>
                  <a:schemeClr val="tx1"/>
                </a:solidFill>
                <a:latin typeface="+mn-lt"/>
                <a:ea typeface="+mn-ea"/>
                <a:cs typeface="+mn-cs"/>
              </a:rPr>
              <a:t>		INNER JOIN [Order Details] od ON od.OrderID = o.OrderID</a:t>
            </a:r>
          </a:p>
          <a:p>
            <a:r>
              <a:rPr lang="en-US" sz="1200" kern="1200" dirty="0">
                <a:solidFill>
                  <a:schemeClr val="tx1"/>
                </a:solidFill>
                <a:latin typeface="+mn-lt"/>
                <a:ea typeface="+mn-ea"/>
                <a:cs typeface="+mn-cs"/>
              </a:rPr>
              <a:t> 		INNER JOIN Products p on p.ProductID = od.ProductID</a:t>
            </a:r>
          </a:p>
          <a:p>
            <a:r>
              <a:rPr lang="en-US" sz="1200" kern="1200" dirty="0">
                <a:solidFill>
                  <a:schemeClr val="tx1"/>
                </a:solidFill>
                <a:latin typeface="+mn-lt"/>
                <a:ea typeface="+mn-ea"/>
                <a:cs typeface="+mn-cs"/>
              </a:rPr>
              <a:t>WHERE p.ProductName LIKE '%chai%’</a:t>
            </a:r>
          </a:p>
          <a:p>
            <a:endParaRPr lang="en-US" sz="1200" i="1" kern="1200" dirty="0">
              <a:solidFill>
                <a:schemeClr val="tx1"/>
              </a:solidFill>
              <a:effectLst/>
              <a:latin typeface="+mn-lt"/>
              <a:ea typeface="+mn-ea"/>
              <a:cs typeface="+mn-cs"/>
            </a:endParaRPr>
          </a:p>
          <a:p>
            <a:endParaRPr lang="en-US" sz="1200" i="1" kern="1200" dirty="0">
              <a:solidFill>
                <a:schemeClr val="tx1"/>
              </a:solidFill>
              <a:effectLst/>
              <a:latin typeface="+mn-lt"/>
              <a:ea typeface="+mn-ea"/>
              <a:cs typeface="+mn-cs"/>
            </a:endParaRPr>
          </a:p>
          <a:p>
            <a:r>
              <a:rPr lang="en-US" sz="1200" i="1" u="sng" kern="1200" dirty="0">
                <a:solidFill>
                  <a:schemeClr val="tx1"/>
                </a:solidFill>
                <a:effectLst/>
                <a:latin typeface="+mn-lt"/>
                <a:ea typeface="+mn-ea"/>
                <a:cs typeface="+mn-cs"/>
              </a:rPr>
              <a:t>Für später</a:t>
            </a:r>
            <a:r>
              <a:rPr lang="en-US" sz="1200" i="1" kern="1200" dirty="0">
                <a:solidFill>
                  <a:schemeClr val="tx1"/>
                </a:solidFill>
                <a:effectLst/>
                <a:latin typeface="+mn-lt"/>
                <a:ea typeface="+mn-ea"/>
                <a:cs typeface="+mn-cs"/>
              </a:rPr>
              <a:t>: Gleiche Übung mit Summe der gekauften Chai-Tees pro Kunde (Aggregatfunktionen).</a:t>
            </a:r>
            <a:endParaRPr lang="de-DE" sz="1200" i="1"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41</a:t>
            </a:fld>
            <a:endParaRPr lang="de-DE" dirty="0"/>
          </a:p>
        </p:txBody>
      </p:sp>
    </p:spTree>
    <p:extLst>
      <p:ext uri="{BB962C8B-B14F-4D97-AF65-F5344CB8AC3E}">
        <p14:creationId xmlns:p14="http://schemas.microsoft.com/office/powerpoint/2010/main" val="2230040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o.OrderID</a:t>
            </a:r>
          </a:p>
          <a:p>
            <a:r>
              <a:rPr lang="de-DE" sz="1200" kern="1200" dirty="0">
                <a:solidFill>
                  <a:schemeClr val="tx1"/>
                </a:solidFill>
                <a:latin typeface="+mn-lt"/>
                <a:ea typeface="+mn-ea"/>
                <a:cs typeface="+mn-cs"/>
              </a:rPr>
              <a:t>	, c.CustomerID</a:t>
            </a:r>
          </a:p>
          <a:p>
            <a:r>
              <a:rPr lang="de-DE" sz="1200" kern="1200" dirty="0">
                <a:solidFill>
                  <a:schemeClr val="tx1"/>
                </a:solidFill>
                <a:latin typeface="+mn-lt"/>
                <a:ea typeface="+mn-ea"/>
                <a:cs typeface="+mn-cs"/>
              </a:rPr>
              <a:t>	, CompanyName</a:t>
            </a:r>
          </a:p>
          <a:p>
            <a:r>
              <a:rPr lang="de-DE" sz="1200" kern="1200" dirty="0">
                <a:solidFill>
                  <a:schemeClr val="tx1"/>
                </a:solidFill>
                <a:latin typeface="+mn-lt"/>
                <a:ea typeface="+mn-ea"/>
                <a:cs typeface="+mn-cs"/>
              </a:rPr>
              <a:t>	, ProductName</a:t>
            </a:r>
          </a:p>
          <a:p>
            <a:r>
              <a:rPr lang="de-DE" sz="1200" kern="1200" dirty="0">
                <a:solidFill>
                  <a:schemeClr val="tx1"/>
                </a:solidFill>
                <a:latin typeface="+mn-lt"/>
                <a:ea typeface="+mn-ea"/>
                <a:cs typeface="+mn-cs"/>
              </a:rPr>
              <a:t>	, Quantity</a:t>
            </a:r>
          </a:p>
          <a:p>
            <a:r>
              <a:rPr lang="en-US" sz="1200" kern="1200" dirty="0">
                <a:solidFill>
                  <a:schemeClr val="tx1"/>
                </a:solidFill>
                <a:latin typeface="+mn-lt"/>
                <a:ea typeface="+mn-ea"/>
                <a:cs typeface="+mn-cs"/>
              </a:rPr>
              <a:t>FROM Customers c	INNER JOIN Orders o ON c.CustomerID = o.CustomerID</a:t>
            </a:r>
          </a:p>
          <a:p>
            <a:r>
              <a:rPr lang="en-US" sz="1200" kern="1200" dirty="0">
                <a:solidFill>
                  <a:schemeClr val="tx1"/>
                </a:solidFill>
                <a:latin typeface="+mn-lt"/>
                <a:ea typeface="+mn-ea"/>
                <a:cs typeface="+mn-cs"/>
              </a:rPr>
              <a:t>		INNER JOIN [Order Details] od ON od.OrderID = o.OrderID</a:t>
            </a:r>
          </a:p>
          <a:p>
            <a:r>
              <a:rPr lang="en-US" sz="1200" kern="1200" dirty="0">
                <a:solidFill>
                  <a:schemeClr val="tx1"/>
                </a:solidFill>
                <a:latin typeface="+mn-lt"/>
                <a:ea typeface="+mn-ea"/>
                <a:cs typeface="+mn-cs"/>
              </a:rPr>
              <a:t> 		INNER JOIN Products p ON p.ProductID = od.ProductID</a:t>
            </a:r>
          </a:p>
          <a:p>
            <a:r>
              <a:rPr lang="de-DE" sz="1200" kern="1200" dirty="0">
                <a:solidFill>
                  <a:schemeClr val="tx1"/>
                </a:solidFill>
                <a:latin typeface="+mn-lt"/>
                <a:ea typeface="+mn-ea"/>
                <a:cs typeface="+mn-cs"/>
              </a:rPr>
              <a:t>WHERE ProductName LIKE '%bier%‘</a:t>
            </a:r>
          </a:p>
          <a:p>
            <a:r>
              <a:rPr lang="de-DE" sz="1200" kern="1200" dirty="0">
                <a:solidFill>
                  <a:schemeClr val="tx1"/>
                </a:solidFill>
                <a:latin typeface="+mn-lt"/>
                <a:ea typeface="+mn-ea"/>
                <a:cs typeface="+mn-cs"/>
              </a:rPr>
              <a:t>	OR ProductName LIKE '%lager%‘</a:t>
            </a:r>
          </a:p>
          <a:p>
            <a:r>
              <a:rPr lang="de-DE" sz="1200" kern="1200" dirty="0">
                <a:solidFill>
                  <a:schemeClr val="tx1"/>
                </a:solidFill>
                <a:latin typeface="+mn-lt"/>
                <a:ea typeface="+mn-ea"/>
                <a:cs typeface="+mn-cs"/>
              </a:rPr>
              <a:t>	OR ProductName LIKE '%ale'</a:t>
            </a:r>
          </a:p>
          <a:p>
            <a:r>
              <a:rPr lang="en-US" sz="1200" kern="1200" dirty="0">
                <a:solidFill>
                  <a:schemeClr val="tx1"/>
                </a:solidFill>
                <a:latin typeface="+mn-lt"/>
                <a:ea typeface="+mn-ea"/>
                <a:cs typeface="+mn-cs"/>
              </a:rPr>
              <a:t>ORDER BY Quantity DESC, CompanyName</a:t>
            </a:r>
            <a:endParaRPr lang="en-US" sz="1200" i="1"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42</a:t>
            </a:fld>
            <a:endParaRPr lang="de-DE" dirty="0"/>
          </a:p>
        </p:txBody>
      </p:sp>
    </p:spTree>
    <p:extLst>
      <p:ext uri="{BB962C8B-B14F-4D97-AF65-F5344CB8AC3E}">
        <p14:creationId xmlns:p14="http://schemas.microsoft.com/office/powerpoint/2010/main" val="859272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e1.LastName AS Emp</a:t>
            </a:r>
          </a:p>
          <a:p>
            <a:r>
              <a:rPr lang="de-DE" sz="1200" kern="1200" dirty="0">
                <a:solidFill>
                  <a:schemeClr val="tx1"/>
                </a:solidFill>
                <a:latin typeface="+mn-lt"/>
                <a:ea typeface="+mn-ea"/>
                <a:cs typeface="+mn-cs"/>
              </a:rPr>
              <a:t>	, e1.ReportsTo</a:t>
            </a:r>
          </a:p>
          <a:p>
            <a:r>
              <a:rPr lang="de-DE" sz="1200" kern="1200" dirty="0">
                <a:solidFill>
                  <a:schemeClr val="tx1"/>
                </a:solidFill>
                <a:latin typeface="+mn-lt"/>
                <a:ea typeface="+mn-ea"/>
                <a:cs typeface="+mn-cs"/>
              </a:rPr>
              <a:t>	, ISNULL(e2.LastName, 'Boss‘) AS Chef</a:t>
            </a:r>
          </a:p>
          <a:p>
            <a:r>
              <a:rPr lang="de-DE" sz="1200" kern="1200" dirty="0">
                <a:solidFill>
                  <a:schemeClr val="tx1"/>
                </a:solidFill>
                <a:latin typeface="+mn-lt"/>
                <a:ea typeface="+mn-ea"/>
                <a:cs typeface="+mn-cs"/>
              </a:rPr>
              <a:t>	, e2.EmployeeID</a:t>
            </a:r>
          </a:p>
          <a:p>
            <a:r>
              <a:rPr lang="en-US" sz="1200" kern="1200" dirty="0">
                <a:solidFill>
                  <a:schemeClr val="tx1"/>
                </a:solidFill>
                <a:latin typeface="+mn-lt"/>
                <a:ea typeface="+mn-ea"/>
                <a:cs typeface="+mn-cs"/>
              </a:rPr>
              <a:t>FROM Employees e1 LEFT JOIN Employees e2 ON e1.ReportsTo = e2.EmployeeID</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Anmerkung: Das ISNULL ist streng nach Angabe nicht notwendig. Es sorgt dafür, dass statt “NULL” eine andere Textausgabe (“Boss”) erfolgt.</a:t>
            </a:r>
            <a:endParaRPr lang="de-DE" sz="1200" i="1"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43</a:t>
            </a:fld>
            <a:endParaRPr lang="de-DE" dirty="0"/>
          </a:p>
        </p:txBody>
      </p:sp>
    </p:spTree>
    <p:extLst>
      <p:ext uri="{BB962C8B-B14F-4D97-AF65-F5344CB8AC3E}">
        <p14:creationId xmlns:p14="http://schemas.microsoft.com/office/powerpoint/2010/main" val="2796581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latin typeface="+mn-lt"/>
                <a:ea typeface="+mn-ea"/>
                <a:cs typeface="+mn-cs"/>
              </a:rPr>
              <a:t>SELECT	  a.CompanyName AS CustomerName1</a:t>
            </a:r>
          </a:p>
          <a:p>
            <a:r>
              <a:rPr lang="en-US" sz="1200" kern="1200" dirty="0">
                <a:solidFill>
                  <a:schemeClr val="tx1"/>
                </a:solidFill>
                <a:latin typeface="+mn-lt"/>
                <a:ea typeface="+mn-ea"/>
                <a:cs typeface="+mn-cs"/>
              </a:rPr>
              <a:t>	, a.City</a:t>
            </a:r>
          </a:p>
          <a:p>
            <a:r>
              <a:rPr lang="en-US" sz="1200" kern="1200" dirty="0">
                <a:solidFill>
                  <a:schemeClr val="tx1"/>
                </a:solidFill>
                <a:latin typeface="+mn-lt"/>
                <a:ea typeface="+mn-ea"/>
                <a:cs typeface="+mn-cs"/>
              </a:rPr>
              <a:t>	, b.CompanyName AS CustomerName2</a:t>
            </a:r>
          </a:p>
          <a:p>
            <a:r>
              <a:rPr lang="en-US" sz="1200" kern="1200" dirty="0">
                <a:solidFill>
                  <a:schemeClr val="tx1"/>
                </a:solidFill>
                <a:latin typeface="+mn-lt"/>
                <a:ea typeface="+mn-ea"/>
                <a:cs typeface="+mn-cs"/>
              </a:rPr>
              <a:t>	, b.City</a:t>
            </a:r>
          </a:p>
          <a:p>
            <a:r>
              <a:rPr lang="en-US" sz="1200" kern="1200" dirty="0">
                <a:solidFill>
                  <a:schemeClr val="tx1"/>
                </a:solidFill>
                <a:latin typeface="+mn-lt"/>
                <a:ea typeface="+mn-ea"/>
                <a:cs typeface="+mn-cs"/>
              </a:rPr>
              <a:t>FROM Customers a INNER JOIN Customers b ON a.City = b.City</a:t>
            </a:r>
          </a:p>
          <a:p>
            <a:r>
              <a:rPr lang="en-US" sz="1200" kern="1200" dirty="0">
                <a:solidFill>
                  <a:schemeClr val="tx1"/>
                </a:solidFill>
                <a:latin typeface="+mn-lt"/>
                <a:ea typeface="+mn-ea"/>
                <a:cs typeface="+mn-cs"/>
              </a:rPr>
              <a:t>WHERE a.CustomerID != b.CustomerID</a:t>
            </a:r>
          </a:p>
          <a:p>
            <a:r>
              <a:rPr lang="de-DE" sz="1200" kern="1200" dirty="0">
                <a:solidFill>
                  <a:schemeClr val="tx1"/>
                </a:solidFill>
                <a:latin typeface="+mn-lt"/>
                <a:ea typeface="+mn-ea"/>
                <a:cs typeface="+mn-cs"/>
              </a:rPr>
              <a:t>ORDER BY a.City;</a:t>
            </a:r>
            <a:endParaRPr lang="de-DE" sz="1200" i="1"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44</a:t>
            </a:fld>
            <a:endParaRPr lang="de-DE" dirty="0"/>
          </a:p>
        </p:txBody>
      </p:sp>
    </p:spTree>
    <p:extLst>
      <p:ext uri="{BB962C8B-B14F-4D97-AF65-F5344CB8AC3E}">
        <p14:creationId xmlns:p14="http://schemas.microsoft.com/office/powerpoint/2010/main" val="3758359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TOP 1 ProductName, UnitPrice</a:t>
            </a:r>
          </a:p>
          <a:p>
            <a:r>
              <a:rPr lang="de-DE" sz="1200" kern="1200" dirty="0">
                <a:solidFill>
                  <a:schemeClr val="tx1"/>
                </a:solidFill>
                <a:effectLst/>
                <a:latin typeface="+mn-lt"/>
                <a:ea typeface="+mn-ea"/>
                <a:cs typeface="+mn-cs"/>
              </a:rPr>
              <a:t>FROM Products</a:t>
            </a:r>
          </a:p>
          <a:p>
            <a:r>
              <a:rPr lang="de-DE" sz="1200" kern="1200" dirty="0">
                <a:solidFill>
                  <a:schemeClr val="tx1"/>
                </a:solidFill>
                <a:effectLst/>
                <a:latin typeface="+mn-lt"/>
                <a:ea typeface="+mn-ea"/>
                <a:cs typeface="+mn-cs"/>
              </a:rPr>
              <a:t>ORDER BY UnitPrice DESC</a:t>
            </a:r>
          </a:p>
        </p:txBody>
      </p:sp>
      <p:sp>
        <p:nvSpPr>
          <p:cNvPr id="4" name="Foliennummernplatzhalter 3"/>
          <p:cNvSpPr>
            <a:spLocks noGrp="1"/>
          </p:cNvSpPr>
          <p:nvPr>
            <p:ph type="sldNum" sz="quarter" idx="5"/>
          </p:nvPr>
        </p:nvSpPr>
        <p:spPr/>
        <p:txBody>
          <a:bodyPr/>
          <a:lstStyle/>
          <a:p>
            <a:fld id="{8F141CCD-4F4E-4B9C-804C-AB73A20D550A}" type="slidenum">
              <a:rPr lang="de-DE" smtClean="0"/>
              <a:t>46</a:t>
            </a:fld>
            <a:endParaRPr lang="de-DE" dirty="0"/>
          </a:p>
        </p:txBody>
      </p:sp>
    </p:spTree>
    <p:extLst>
      <p:ext uri="{BB962C8B-B14F-4D97-AF65-F5344CB8AC3E}">
        <p14:creationId xmlns:p14="http://schemas.microsoft.com/office/powerpoint/2010/main" val="27794456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TOP 10 PERCENT WITH TIES p.ProductName, od.Quantity</a:t>
            </a:r>
          </a:p>
          <a:p>
            <a:r>
              <a:rPr lang="de-DE" sz="1200" kern="1200" dirty="0">
                <a:solidFill>
                  <a:schemeClr val="tx1"/>
                </a:solidFill>
                <a:effectLst/>
                <a:latin typeface="+mn-lt"/>
                <a:ea typeface="+mn-ea"/>
                <a:cs typeface="+mn-cs"/>
              </a:rPr>
              <a:t>FROM [Order Details] od INNER JOIN Products p ON od.ProductID = p.ProductID</a:t>
            </a:r>
          </a:p>
          <a:p>
            <a:r>
              <a:rPr lang="de-DE" sz="1200" kern="1200" dirty="0">
                <a:solidFill>
                  <a:schemeClr val="tx1"/>
                </a:solidFill>
                <a:effectLst/>
                <a:latin typeface="+mn-lt"/>
                <a:ea typeface="+mn-ea"/>
                <a:cs typeface="+mn-cs"/>
              </a:rPr>
              <a:t>ORDER BY od.Quantity DESC</a:t>
            </a:r>
          </a:p>
        </p:txBody>
      </p:sp>
      <p:sp>
        <p:nvSpPr>
          <p:cNvPr id="4" name="Foliennummernplatzhalter 3"/>
          <p:cNvSpPr>
            <a:spLocks noGrp="1"/>
          </p:cNvSpPr>
          <p:nvPr>
            <p:ph type="sldNum" sz="quarter" idx="5"/>
          </p:nvPr>
        </p:nvSpPr>
        <p:spPr/>
        <p:txBody>
          <a:bodyPr/>
          <a:lstStyle/>
          <a:p>
            <a:fld id="{8F141CCD-4F4E-4B9C-804C-AB73A20D550A}" type="slidenum">
              <a:rPr lang="de-DE" smtClean="0"/>
              <a:t>47</a:t>
            </a:fld>
            <a:endParaRPr lang="de-DE" dirty="0"/>
          </a:p>
        </p:txBody>
      </p:sp>
    </p:spTree>
    <p:extLst>
      <p:ext uri="{BB962C8B-B14F-4D97-AF65-F5344CB8AC3E}">
        <p14:creationId xmlns:p14="http://schemas.microsoft.com/office/powerpoint/2010/main" val="13390380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TOP 3	  FirstName</a:t>
            </a:r>
          </a:p>
          <a:p>
            <a:r>
              <a:rPr lang="de-DE" sz="1200" kern="1200" dirty="0">
                <a:solidFill>
                  <a:schemeClr val="tx1"/>
                </a:solidFill>
                <a:effectLst/>
                <a:latin typeface="+mn-lt"/>
                <a:ea typeface="+mn-ea"/>
                <a:cs typeface="+mn-cs"/>
              </a:rPr>
              <a:t>	, LastName</a:t>
            </a:r>
          </a:p>
          <a:p>
            <a:r>
              <a:rPr lang="de-DE" sz="1200" kern="1200" dirty="0">
                <a:solidFill>
                  <a:schemeClr val="tx1"/>
                </a:solidFill>
                <a:effectLst/>
                <a:latin typeface="+mn-lt"/>
                <a:ea typeface="+mn-ea"/>
                <a:cs typeface="+mn-cs"/>
              </a:rPr>
              <a:t>	, Title</a:t>
            </a:r>
          </a:p>
          <a:p>
            <a:r>
              <a:rPr lang="de-DE" sz="1200" kern="1200" dirty="0">
                <a:solidFill>
                  <a:schemeClr val="tx1"/>
                </a:solidFill>
                <a:effectLst/>
                <a:latin typeface="+mn-lt"/>
                <a:ea typeface="+mn-ea"/>
                <a:cs typeface="+mn-cs"/>
              </a:rPr>
              <a:t>	, HireDate</a:t>
            </a:r>
          </a:p>
          <a:p>
            <a:r>
              <a:rPr lang="de-DE" sz="1200" kern="1200" dirty="0">
                <a:solidFill>
                  <a:schemeClr val="tx1"/>
                </a:solidFill>
                <a:effectLst/>
                <a:latin typeface="+mn-lt"/>
                <a:ea typeface="+mn-ea"/>
                <a:cs typeface="+mn-cs"/>
              </a:rPr>
              <a:t>FROM Employees</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ORDER BY HireDate ASC</a:t>
            </a:r>
          </a:p>
          <a:p>
            <a:endParaRPr lang="de-DE" sz="1200" kern="1200" dirty="0">
              <a:solidFill>
                <a:schemeClr val="tx1"/>
              </a:solidFill>
              <a:effectLst/>
              <a:latin typeface="+mn-lt"/>
              <a:ea typeface="+mn-ea"/>
              <a:cs typeface="+mn-cs"/>
            </a:endParaRPr>
          </a:p>
          <a:p>
            <a:endParaRPr lang="de-DE" sz="1200" i="1"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Anmerkungen</a:t>
            </a:r>
            <a:r>
              <a:rPr lang="de-DE" sz="1200" i="1" kern="1200" dirty="0">
                <a:solidFill>
                  <a:schemeClr val="tx1"/>
                </a:solidFill>
                <a:effectLst/>
                <a:latin typeface="+mn-lt"/>
                <a:ea typeface="+mn-ea"/>
                <a:cs typeface="+mn-cs"/>
              </a:rPr>
              <a:t>:</a:t>
            </a:r>
          </a:p>
          <a:p>
            <a:pPr marL="171450" indent="-171450">
              <a:buFont typeface="Arial" panose="020B0604020202020204" pitchFamily="34" charset="0"/>
              <a:buChar char="•"/>
            </a:pPr>
            <a:r>
              <a:rPr lang="de-DE" sz="1200" i="1" kern="1200" dirty="0">
                <a:solidFill>
                  <a:schemeClr val="tx1"/>
                </a:solidFill>
                <a:effectLst/>
                <a:latin typeface="+mn-lt"/>
                <a:ea typeface="+mn-ea"/>
                <a:cs typeface="+mn-cs"/>
              </a:rPr>
              <a:t>Welche Spalten ausgewählt wurden, bleibt jedem selbst überlassen ;)</a:t>
            </a:r>
          </a:p>
          <a:p>
            <a:pPr marL="171450" indent="-171450">
              <a:buFont typeface="Arial" panose="020B0604020202020204" pitchFamily="34" charset="0"/>
              <a:buChar char="•"/>
            </a:pPr>
            <a:r>
              <a:rPr lang="de-DE" sz="1200" i="1" kern="1200" dirty="0">
                <a:solidFill>
                  <a:schemeClr val="tx1"/>
                </a:solidFill>
                <a:effectLst/>
                <a:latin typeface="+mn-lt"/>
                <a:ea typeface="+mn-ea"/>
                <a:cs typeface="+mn-cs"/>
              </a:rPr>
              <a:t>NICHT descending (DESC); die kleinste Jahreszahl bedeutet, dass derjenige schon am längsten dabei ist.</a:t>
            </a:r>
          </a:p>
          <a:p>
            <a:pPr marL="171450" indent="-171450">
              <a:buFont typeface="Arial" panose="020B0604020202020204" pitchFamily="34" charset="0"/>
              <a:buChar char="•"/>
            </a:pPr>
            <a:r>
              <a:rPr lang="de-DE" sz="1200" i="1" kern="1200" dirty="0">
                <a:solidFill>
                  <a:schemeClr val="tx1"/>
                </a:solidFill>
                <a:effectLst/>
                <a:latin typeface="+mn-lt"/>
                <a:ea typeface="+mn-ea"/>
                <a:cs typeface="+mn-cs"/>
              </a:rPr>
              <a:t>ASC müsste nicht explizit dabeistehen (default).</a:t>
            </a:r>
          </a:p>
        </p:txBody>
      </p:sp>
      <p:sp>
        <p:nvSpPr>
          <p:cNvPr id="4" name="Foliennummernplatzhalter 3"/>
          <p:cNvSpPr>
            <a:spLocks noGrp="1"/>
          </p:cNvSpPr>
          <p:nvPr>
            <p:ph type="sldNum" sz="quarter" idx="5"/>
          </p:nvPr>
        </p:nvSpPr>
        <p:spPr/>
        <p:txBody>
          <a:bodyPr/>
          <a:lstStyle/>
          <a:p>
            <a:fld id="{8F141CCD-4F4E-4B9C-804C-AB73A20D550A}" type="slidenum">
              <a:rPr lang="de-DE" smtClean="0"/>
              <a:t>48</a:t>
            </a:fld>
            <a:endParaRPr lang="de-DE" dirty="0"/>
          </a:p>
        </p:txBody>
      </p:sp>
    </p:spTree>
    <p:extLst>
      <p:ext uri="{BB962C8B-B14F-4D97-AF65-F5344CB8AC3E}">
        <p14:creationId xmlns:p14="http://schemas.microsoft.com/office/powerpoint/2010/main" val="30865010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CompanyName, ContactName, Phone, 'C' AS Category</a:t>
            </a:r>
          </a:p>
          <a:p>
            <a:r>
              <a:rPr lang="de-DE" sz="1200" kern="1200" dirty="0">
                <a:solidFill>
                  <a:schemeClr val="tx1"/>
                </a:solidFill>
                <a:effectLst/>
                <a:latin typeface="+mn-lt"/>
                <a:ea typeface="+mn-ea"/>
                <a:cs typeface="+mn-cs"/>
              </a:rPr>
              <a:t>FROM Customers</a:t>
            </a:r>
          </a:p>
          <a:p>
            <a:r>
              <a:rPr lang="de-DE" sz="1200" kern="1200" dirty="0">
                <a:solidFill>
                  <a:schemeClr val="tx1"/>
                </a:solidFill>
                <a:effectLst/>
                <a:latin typeface="+mn-lt"/>
                <a:ea typeface="+mn-ea"/>
                <a:cs typeface="+mn-cs"/>
              </a:rPr>
              <a:t>UNION</a:t>
            </a:r>
          </a:p>
          <a:p>
            <a:r>
              <a:rPr lang="de-DE" sz="1200" kern="1200" dirty="0">
                <a:solidFill>
                  <a:schemeClr val="tx1"/>
                </a:solidFill>
                <a:effectLst/>
                <a:latin typeface="+mn-lt"/>
                <a:ea typeface="+mn-ea"/>
                <a:cs typeface="+mn-cs"/>
              </a:rPr>
              <a:t>SELECT CompanyName, ContactName, Phone, 'S' AS Category</a:t>
            </a:r>
          </a:p>
          <a:p>
            <a:r>
              <a:rPr lang="de-DE" sz="1200" kern="1200" dirty="0">
                <a:solidFill>
                  <a:schemeClr val="tx1"/>
                </a:solidFill>
                <a:effectLst/>
                <a:latin typeface="+mn-lt"/>
                <a:ea typeface="+mn-ea"/>
                <a:cs typeface="+mn-cs"/>
              </a:rPr>
              <a:t>FROM Suppliers</a:t>
            </a: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a:t>
            </a:r>
          </a:p>
          <a:p>
            <a:r>
              <a:rPr lang="de-DE" sz="1200" i="1" kern="1200" dirty="0">
                <a:solidFill>
                  <a:schemeClr val="tx1"/>
                </a:solidFill>
                <a:effectLst/>
                <a:latin typeface="+mn-lt"/>
                <a:ea typeface="+mn-ea"/>
                <a:cs typeface="+mn-cs"/>
              </a:rPr>
              <a:t>Optional können auch neue Spaltenüberschriften erstellt werden (… AS Firmenname, … AS Kontaktperson).</a:t>
            </a:r>
          </a:p>
        </p:txBody>
      </p:sp>
      <p:sp>
        <p:nvSpPr>
          <p:cNvPr id="4" name="Foliennummernplatzhalter 3"/>
          <p:cNvSpPr>
            <a:spLocks noGrp="1"/>
          </p:cNvSpPr>
          <p:nvPr>
            <p:ph type="sldNum" sz="quarter" idx="5"/>
          </p:nvPr>
        </p:nvSpPr>
        <p:spPr/>
        <p:txBody>
          <a:bodyPr/>
          <a:lstStyle/>
          <a:p>
            <a:fld id="{8F141CCD-4F4E-4B9C-804C-AB73A20D550A}" type="slidenum">
              <a:rPr lang="de-DE" smtClean="0"/>
              <a:t>50</a:t>
            </a:fld>
            <a:endParaRPr lang="de-DE" dirty="0"/>
          </a:p>
        </p:txBody>
      </p:sp>
    </p:spTree>
    <p:extLst>
      <p:ext uri="{BB962C8B-B14F-4D97-AF65-F5344CB8AC3E}">
        <p14:creationId xmlns:p14="http://schemas.microsoft.com/office/powerpoint/2010/main" val="2517438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Region, 'C' AS Category</a:t>
            </a:r>
          </a:p>
          <a:p>
            <a:r>
              <a:rPr lang="de-DE" sz="1200" kern="1200" dirty="0">
                <a:solidFill>
                  <a:schemeClr val="tx1"/>
                </a:solidFill>
                <a:effectLst/>
                <a:latin typeface="+mn-lt"/>
                <a:ea typeface="+mn-ea"/>
                <a:cs typeface="+mn-cs"/>
              </a:rPr>
              <a:t>FROM Customers</a:t>
            </a:r>
          </a:p>
          <a:p>
            <a:r>
              <a:rPr lang="de-DE" sz="1200" kern="1200" dirty="0">
                <a:solidFill>
                  <a:schemeClr val="tx1"/>
                </a:solidFill>
                <a:effectLst/>
                <a:latin typeface="+mn-lt"/>
                <a:ea typeface="+mn-ea"/>
                <a:cs typeface="+mn-cs"/>
              </a:rPr>
              <a:t>UNION</a:t>
            </a:r>
          </a:p>
          <a:p>
            <a:r>
              <a:rPr lang="de-DE" sz="1200" kern="1200" dirty="0">
                <a:solidFill>
                  <a:schemeClr val="tx1"/>
                </a:solidFill>
                <a:effectLst/>
                <a:latin typeface="+mn-lt"/>
                <a:ea typeface="+mn-ea"/>
                <a:cs typeface="+mn-cs"/>
              </a:rPr>
              <a:t>SELECT Region, 'E' AS Category</a:t>
            </a:r>
          </a:p>
          <a:p>
            <a:r>
              <a:rPr lang="de-DE" sz="1200" kern="1200" dirty="0">
                <a:solidFill>
                  <a:schemeClr val="tx1"/>
                </a:solidFill>
                <a:effectLst/>
                <a:latin typeface="+mn-lt"/>
                <a:ea typeface="+mn-ea"/>
                <a:cs typeface="+mn-cs"/>
              </a:rPr>
              <a:t>FROM Employees</a:t>
            </a:r>
          </a:p>
        </p:txBody>
      </p:sp>
      <p:sp>
        <p:nvSpPr>
          <p:cNvPr id="4" name="Foliennummernplatzhalter 3"/>
          <p:cNvSpPr>
            <a:spLocks noGrp="1"/>
          </p:cNvSpPr>
          <p:nvPr>
            <p:ph type="sldNum" sz="quarter" idx="5"/>
          </p:nvPr>
        </p:nvSpPr>
        <p:spPr/>
        <p:txBody>
          <a:bodyPr/>
          <a:lstStyle/>
          <a:p>
            <a:fld id="{8F141CCD-4F4E-4B9C-804C-AB73A20D550A}" type="slidenum">
              <a:rPr lang="de-DE" smtClean="0"/>
              <a:t>51</a:t>
            </a:fld>
            <a:endParaRPr lang="de-DE" dirty="0"/>
          </a:p>
        </p:txBody>
      </p:sp>
    </p:spTree>
    <p:extLst>
      <p:ext uri="{BB962C8B-B14F-4D97-AF65-F5344CB8AC3E}">
        <p14:creationId xmlns:p14="http://schemas.microsoft.com/office/powerpoint/2010/main" val="2861059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DATEDIFF(yyyy, SYSDATETIME(), '1977-05-25')</a:t>
            </a:r>
            <a:endParaRPr lang="de-DE" dirty="0"/>
          </a:p>
        </p:txBody>
      </p:sp>
      <p:sp>
        <p:nvSpPr>
          <p:cNvPr id="4" name="Foliennummernplatzhalter 3"/>
          <p:cNvSpPr>
            <a:spLocks noGrp="1"/>
          </p:cNvSpPr>
          <p:nvPr>
            <p:ph type="sldNum" sz="quarter" idx="5"/>
          </p:nvPr>
        </p:nvSpPr>
        <p:spPr/>
        <p:txBody>
          <a:bodyPr/>
          <a:lstStyle/>
          <a:p>
            <a:fld id="{8F141CCD-4F4E-4B9C-804C-AB73A20D550A}" type="slidenum">
              <a:rPr lang="de-DE" smtClean="0"/>
              <a:t>7</a:t>
            </a:fld>
            <a:endParaRPr lang="de-DE" dirty="0"/>
          </a:p>
        </p:txBody>
      </p:sp>
    </p:spTree>
    <p:extLst>
      <p:ext uri="{BB962C8B-B14F-4D97-AF65-F5344CB8AC3E}">
        <p14:creationId xmlns:p14="http://schemas.microsoft.com/office/powerpoint/2010/main" val="194100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CREATE VIEW v_Kundenbestellungen</a:t>
            </a:r>
          </a:p>
          <a:p>
            <a:r>
              <a:rPr lang="de-DE" sz="1200" kern="1200" dirty="0">
                <a:solidFill>
                  <a:schemeClr val="tx1"/>
                </a:solidFill>
                <a:latin typeface="+mn-lt"/>
                <a:ea typeface="+mn-ea"/>
                <a:cs typeface="+mn-cs"/>
              </a:rPr>
              <a:t>AS</a:t>
            </a:r>
          </a:p>
          <a:p>
            <a:r>
              <a:rPr lang="de-DE" sz="1200" kern="1200" dirty="0">
                <a:solidFill>
                  <a:schemeClr val="tx1"/>
                </a:solidFill>
                <a:latin typeface="+mn-lt"/>
                <a:ea typeface="+mn-ea"/>
                <a:cs typeface="+mn-cs"/>
              </a:rPr>
              <a:t>SELECT	  o.OrderID</a:t>
            </a:r>
          </a:p>
          <a:p>
            <a:r>
              <a:rPr lang="de-DE" sz="1200" kern="1200" dirty="0">
                <a:solidFill>
                  <a:schemeClr val="tx1"/>
                </a:solidFill>
                <a:latin typeface="+mn-lt"/>
                <a:ea typeface="+mn-ea"/>
                <a:cs typeface="+mn-cs"/>
              </a:rPr>
              <a:t>	, c.CompanyName</a:t>
            </a:r>
          </a:p>
          <a:p>
            <a:r>
              <a:rPr lang="de-DE" sz="1200" kern="1200" dirty="0">
                <a:solidFill>
                  <a:schemeClr val="tx1"/>
                </a:solidFill>
                <a:latin typeface="+mn-lt"/>
                <a:ea typeface="+mn-ea"/>
                <a:cs typeface="+mn-cs"/>
              </a:rPr>
              <a:t>	, ProductName</a:t>
            </a:r>
          </a:p>
          <a:p>
            <a:r>
              <a:rPr lang="de-DE" sz="1200" kern="1200" dirty="0">
                <a:solidFill>
                  <a:schemeClr val="tx1"/>
                </a:solidFill>
                <a:latin typeface="+mn-lt"/>
                <a:ea typeface="+mn-ea"/>
                <a:cs typeface="+mn-cs"/>
              </a:rPr>
              <a:t>	, Quantity</a:t>
            </a:r>
          </a:p>
          <a:p>
            <a:r>
              <a:rPr lang="en-US" sz="1200" kern="1200" dirty="0">
                <a:solidFill>
                  <a:schemeClr val="tx1"/>
                </a:solidFill>
                <a:latin typeface="+mn-lt"/>
                <a:ea typeface="+mn-ea"/>
                <a:cs typeface="+mn-cs"/>
              </a:rPr>
              <a:t>	, od.UnitPrice*od.Quantity AS Rechnungsposten</a:t>
            </a:r>
          </a:p>
          <a:p>
            <a:r>
              <a:rPr lang="en-US" sz="1200" kern="1200" dirty="0">
                <a:solidFill>
                  <a:schemeClr val="tx1"/>
                </a:solidFill>
                <a:latin typeface="+mn-lt"/>
                <a:ea typeface="+mn-ea"/>
                <a:cs typeface="+mn-cs"/>
              </a:rPr>
              <a:t>FROM Customers c	INNER JOIN Orders o ON c.CustomerID = o.CustomerID</a:t>
            </a:r>
          </a:p>
          <a:p>
            <a:r>
              <a:rPr lang="en-US" sz="1200" kern="1200" dirty="0">
                <a:solidFill>
                  <a:schemeClr val="tx1"/>
                </a:solidFill>
                <a:latin typeface="+mn-lt"/>
                <a:ea typeface="+mn-ea"/>
                <a:cs typeface="+mn-cs"/>
              </a:rPr>
              <a:t>		INNER JOIN [Order Details] od ON od.OrderID = o.OrderID</a:t>
            </a:r>
          </a:p>
          <a:p>
            <a:r>
              <a:rPr lang="en-US" sz="1200" kern="1200" dirty="0">
                <a:solidFill>
                  <a:schemeClr val="tx1"/>
                </a:solidFill>
                <a:latin typeface="+mn-lt"/>
                <a:ea typeface="+mn-ea"/>
                <a:cs typeface="+mn-cs"/>
              </a:rPr>
              <a:t>		INNER JOIN Products p ON p.ProductID = od.ProductID</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53</a:t>
            </a:fld>
            <a:endParaRPr lang="de-DE" dirty="0"/>
          </a:p>
        </p:txBody>
      </p:sp>
    </p:spTree>
    <p:extLst>
      <p:ext uri="{BB962C8B-B14F-4D97-AF65-F5344CB8AC3E}">
        <p14:creationId xmlns:p14="http://schemas.microsoft.com/office/powerpoint/2010/main" val="4019014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F141CCD-4F4E-4B9C-804C-AB73A20D550A}" type="slidenum">
              <a:rPr lang="de-DE" smtClean="0"/>
              <a:t>54</a:t>
            </a:fld>
            <a:endParaRPr lang="de-DE" dirty="0"/>
          </a:p>
        </p:txBody>
      </p:sp>
    </p:spTree>
    <p:extLst>
      <p:ext uri="{BB962C8B-B14F-4D97-AF65-F5344CB8AC3E}">
        <p14:creationId xmlns:p14="http://schemas.microsoft.com/office/powerpoint/2010/main" val="17172713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a:t>
            </a:r>
          </a:p>
          <a:p>
            <a:r>
              <a:rPr lang="de-DE" sz="1200" kern="1200" dirty="0">
                <a:solidFill>
                  <a:schemeClr val="tx1"/>
                </a:solidFill>
                <a:effectLst/>
                <a:latin typeface="+mn-lt"/>
                <a:ea typeface="+mn-ea"/>
                <a:cs typeface="+mn-cs"/>
              </a:rPr>
              <a:t>FROM Customers</a:t>
            </a:r>
          </a:p>
          <a:p>
            <a:r>
              <a:rPr lang="de-DE" sz="1200" kern="1200" dirty="0">
                <a:solidFill>
                  <a:schemeClr val="tx1"/>
                </a:solidFill>
                <a:effectLst/>
                <a:latin typeface="+mn-lt"/>
                <a:ea typeface="+mn-ea"/>
                <a:cs typeface="+mn-cs"/>
              </a:rPr>
              <a:t>WHERE Country IN (SELECT DISTINCT ShipCountry FROM Orders)</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i="1" kern="1200" dirty="0">
                <a:solidFill>
                  <a:schemeClr val="tx1"/>
                </a:solidFill>
                <a:effectLst/>
                <a:latin typeface="+mn-lt"/>
                <a:ea typeface="+mn-ea"/>
                <a:cs typeface="+mn-cs"/>
              </a:rPr>
              <a:t>Anmerkung: Wir bekommen natürlich alle Kunden heraus; es sind keine Kunden in der Northwind-DB in Ländern, in die gar nicht geliefert wird ;)</a:t>
            </a:r>
          </a:p>
        </p:txBody>
      </p:sp>
      <p:sp>
        <p:nvSpPr>
          <p:cNvPr id="4" name="Foliennummernplatzhalter 3"/>
          <p:cNvSpPr>
            <a:spLocks noGrp="1"/>
          </p:cNvSpPr>
          <p:nvPr>
            <p:ph type="sldNum" sz="quarter" idx="5"/>
          </p:nvPr>
        </p:nvSpPr>
        <p:spPr/>
        <p:txBody>
          <a:bodyPr/>
          <a:lstStyle/>
          <a:p>
            <a:fld id="{8F141CCD-4F4E-4B9C-804C-AB73A20D550A}" type="slidenum">
              <a:rPr lang="de-DE" smtClean="0"/>
              <a:t>55</a:t>
            </a:fld>
            <a:endParaRPr lang="de-DE" dirty="0"/>
          </a:p>
        </p:txBody>
      </p:sp>
    </p:spTree>
    <p:extLst>
      <p:ext uri="{BB962C8B-B14F-4D97-AF65-F5344CB8AC3E}">
        <p14:creationId xmlns:p14="http://schemas.microsoft.com/office/powerpoint/2010/main" val="3623964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OrderID</a:t>
            </a:r>
          </a:p>
          <a:p>
            <a:r>
              <a:rPr lang="de-DE" sz="1200" kern="1200" dirty="0">
                <a:solidFill>
                  <a:schemeClr val="tx1"/>
                </a:solidFill>
                <a:effectLst/>
                <a:latin typeface="+mn-lt"/>
                <a:ea typeface="+mn-ea"/>
                <a:cs typeface="+mn-cs"/>
              </a:rPr>
              <a:t>	, Freight</a:t>
            </a:r>
          </a:p>
          <a:p>
            <a:r>
              <a:rPr lang="de-DE" sz="1200" kern="1200" dirty="0">
                <a:solidFill>
                  <a:schemeClr val="tx1"/>
                </a:solidFill>
                <a:effectLst/>
                <a:latin typeface="+mn-lt"/>
                <a:ea typeface="+mn-ea"/>
                <a:cs typeface="+mn-cs"/>
              </a:rPr>
              <a:t>FROM Orders</a:t>
            </a:r>
          </a:p>
          <a:p>
            <a:r>
              <a:rPr lang="de-DE" sz="1200" kern="1200" dirty="0">
                <a:solidFill>
                  <a:schemeClr val="tx1"/>
                </a:solidFill>
                <a:effectLst/>
                <a:latin typeface="+mn-lt"/>
                <a:ea typeface="+mn-ea"/>
                <a:cs typeface="+mn-cs"/>
              </a:rPr>
              <a:t>WHERE Freight &lt; (SELECT AVG(Freight) FROM Orders)</a:t>
            </a:r>
          </a:p>
          <a:p>
            <a:r>
              <a:rPr lang="de-DE" sz="1200" kern="1200" dirty="0">
                <a:solidFill>
                  <a:schemeClr val="tx1"/>
                </a:solidFill>
                <a:effectLst/>
                <a:latin typeface="+mn-lt"/>
                <a:ea typeface="+mn-ea"/>
                <a:cs typeface="+mn-cs"/>
              </a:rPr>
              <a:t>ORDER BY Freight DESC</a:t>
            </a:r>
          </a:p>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56</a:t>
            </a:fld>
            <a:endParaRPr lang="de-DE" dirty="0"/>
          </a:p>
        </p:txBody>
      </p:sp>
    </p:spTree>
    <p:extLst>
      <p:ext uri="{BB962C8B-B14F-4D97-AF65-F5344CB8AC3E}">
        <p14:creationId xmlns:p14="http://schemas.microsoft.com/office/powerpoint/2010/main" val="30081075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CREATE DATABASE TestDB</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USE TestDB</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SELECT *</a:t>
            </a:r>
          </a:p>
          <a:p>
            <a:r>
              <a:rPr lang="de-DE" sz="1200" kern="1200" dirty="0">
                <a:solidFill>
                  <a:schemeClr val="tx1"/>
                </a:solidFill>
                <a:latin typeface="+mn-lt"/>
                <a:ea typeface="+mn-ea"/>
                <a:cs typeface="+mn-cs"/>
              </a:rPr>
              <a:t>INTO TestEmployees</a:t>
            </a:r>
          </a:p>
          <a:p>
            <a:r>
              <a:rPr lang="de-DE" sz="1200" kern="1200" dirty="0">
                <a:solidFill>
                  <a:schemeClr val="tx1"/>
                </a:solidFill>
                <a:latin typeface="+mn-lt"/>
                <a:ea typeface="+mn-ea"/>
                <a:cs typeface="+mn-cs"/>
              </a:rPr>
              <a:t>FROM Northwind.dbo.Employees</a:t>
            </a:r>
          </a:p>
          <a:p>
            <a:endParaRPr lang="de-DE" sz="1200" kern="1200" dirty="0">
              <a:solidFill>
                <a:schemeClr val="tx1"/>
              </a:solidFill>
              <a:effectLst/>
              <a:latin typeface="+mn-lt"/>
              <a:ea typeface="+mn-ea"/>
              <a:cs typeface="+mn-cs"/>
            </a:endParaRPr>
          </a:p>
          <a:p>
            <a:r>
              <a:rPr lang="de-DE" sz="1200" kern="1200" dirty="0">
                <a:solidFill>
                  <a:schemeClr val="tx1"/>
                </a:solidFill>
                <a:latin typeface="+mn-lt"/>
                <a:ea typeface="+mn-ea"/>
                <a:cs typeface="+mn-cs"/>
              </a:rPr>
              <a:t>ALTER TABLE TestEmployees</a:t>
            </a:r>
          </a:p>
          <a:p>
            <a:r>
              <a:rPr lang="de-DE" sz="1200" kern="1200" dirty="0">
                <a:solidFill>
                  <a:schemeClr val="tx1"/>
                </a:solidFill>
                <a:latin typeface="+mn-lt"/>
                <a:ea typeface="+mn-ea"/>
                <a:cs typeface="+mn-cs"/>
              </a:rPr>
              <a:t>ADD Salary money</a:t>
            </a:r>
          </a:p>
          <a:p>
            <a:endParaRPr lang="de-DE" sz="1200" kern="1200" dirty="0">
              <a:solidFill>
                <a:schemeClr val="tx1"/>
              </a:solidFill>
              <a:effectLst/>
              <a:latin typeface="+mn-lt"/>
              <a:ea typeface="+mn-ea"/>
              <a:cs typeface="+mn-cs"/>
            </a:endParaRPr>
          </a:p>
          <a:p>
            <a:r>
              <a:rPr lang="de-DE" sz="1200" kern="1200" dirty="0">
                <a:solidFill>
                  <a:schemeClr val="tx1"/>
                </a:solidFill>
                <a:latin typeface="+mn-lt"/>
                <a:ea typeface="+mn-ea"/>
                <a:cs typeface="+mn-cs"/>
              </a:rPr>
              <a:t>UPDATE TestEmployees</a:t>
            </a:r>
          </a:p>
          <a:p>
            <a:r>
              <a:rPr lang="de-DE" sz="1200" kern="1200" dirty="0">
                <a:solidFill>
                  <a:schemeClr val="tx1"/>
                </a:solidFill>
                <a:latin typeface="+mn-lt"/>
                <a:ea typeface="+mn-ea"/>
                <a:cs typeface="+mn-cs"/>
              </a:rPr>
              <a:t>SET Salary = 2500</a:t>
            </a:r>
          </a:p>
          <a:p>
            <a:r>
              <a:rPr lang="de-DE" sz="1200" kern="1200" dirty="0">
                <a:solidFill>
                  <a:schemeClr val="tx1"/>
                </a:solidFill>
                <a:latin typeface="+mn-lt"/>
                <a:ea typeface="+mn-ea"/>
                <a:cs typeface="+mn-cs"/>
              </a:rPr>
              <a:t>WHERE EmployeeID = 1</a:t>
            </a:r>
          </a:p>
          <a:p>
            <a:r>
              <a:rPr lang="de-DE" sz="1200" kern="1200" dirty="0">
                <a:solidFill>
                  <a:schemeClr val="tx1"/>
                </a:solidFill>
                <a:latin typeface="+mn-lt"/>
                <a:ea typeface="+mn-ea"/>
                <a:cs typeface="+mn-cs"/>
              </a:rPr>
              <a:t>-- für jeden einzeln zuweisen</a:t>
            </a:r>
          </a:p>
          <a:p>
            <a:r>
              <a:rPr lang="de-DE" sz="1200" kern="1200" dirty="0">
                <a:solidFill>
                  <a:schemeClr val="tx1"/>
                </a:solidFill>
                <a:latin typeface="+mn-lt"/>
                <a:ea typeface="+mn-ea"/>
                <a:cs typeface="+mn-cs"/>
              </a:rPr>
              <a:t>-- oder UPDATE mit CASE</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UPDATE TestEmployees</a:t>
            </a:r>
          </a:p>
          <a:p>
            <a:r>
              <a:rPr lang="de-DE" sz="1200" kern="1200" dirty="0">
                <a:solidFill>
                  <a:schemeClr val="tx1"/>
                </a:solidFill>
                <a:latin typeface="+mn-lt"/>
                <a:ea typeface="+mn-ea"/>
                <a:cs typeface="+mn-cs"/>
              </a:rPr>
              <a:t>SET Salary = (CASE</a:t>
            </a:r>
          </a:p>
          <a:p>
            <a:pPr lvl="1"/>
            <a:r>
              <a:rPr lang="en-US" sz="1200" kern="1200" dirty="0">
                <a:solidFill>
                  <a:schemeClr val="tx1"/>
                </a:solidFill>
                <a:latin typeface="+mn-lt"/>
                <a:ea typeface="+mn-ea"/>
                <a:cs typeface="+mn-cs"/>
              </a:rPr>
              <a:t>WHEN EmployeeID = 1 THEN 2500</a:t>
            </a:r>
          </a:p>
          <a:p>
            <a:pPr lvl="1"/>
            <a:r>
              <a:rPr lang="en-US" sz="1200" kern="1200" dirty="0">
                <a:solidFill>
                  <a:schemeClr val="tx1"/>
                </a:solidFill>
                <a:latin typeface="+mn-lt"/>
                <a:ea typeface="+mn-ea"/>
                <a:cs typeface="+mn-cs"/>
              </a:rPr>
              <a:t>WHEN EmployeeID = 2 THEN 8000</a:t>
            </a:r>
          </a:p>
          <a:p>
            <a:pPr lvl="1"/>
            <a:r>
              <a:rPr lang="en-US" sz="1200" kern="1200" dirty="0">
                <a:solidFill>
                  <a:schemeClr val="tx1"/>
                </a:solidFill>
                <a:latin typeface="+mn-lt"/>
                <a:ea typeface="+mn-ea"/>
                <a:cs typeface="+mn-cs"/>
              </a:rPr>
              <a:t>WHEN EmployeeID = 3 THEN 1800</a:t>
            </a:r>
          </a:p>
          <a:p>
            <a:pPr lvl="1"/>
            <a:r>
              <a:rPr lang="en-US" sz="1200" kern="1200" dirty="0">
                <a:solidFill>
                  <a:schemeClr val="tx1"/>
                </a:solidFill>
                <a:latin typeface="+mn-lt"/>
                <a:ea typeface="+mn-ea"/>
                <a:cs typeface="+mn-cs"/>
              </a:rPr>
              <a:t>WHEN EmployeeID = 4 THEN 5000</a:t>
            </a:r>
          </a:p>
          <a:p>
            <a:pPr lvl="1"/>
            <a:r>
              <a:rPr lang="en-US" sz="1200" kern="1200" dirty="0">
                <a:solidFill>
                  <a:schemeClr val="tx1"/>
                </a:solidFill>
                <a:latin typeface="+mn-lt"/>
                <a:ea typeface="+mn-ea"/>
                <a:cs typeface="+mn-cs"/>
              </a:rPr>
              <a:t>WHEN EmployeeID = 5 THEN 3200</a:t>
            </a:r>
          </a:p>
          <a:p>
            <a:pPr lvl="1"/>
            <a:r>
              <a:rPr lang="en-US" sz="1200" kern="1200" dirty="0">
                <a:solidFill>
                  <a:schemeClr val="tx1"/>
                </a:solidFill>
                <a:latin typeface="+mn-lt"/>
                <a:ea typeface="+mn-ea"/>
                <a:cs typeface="+mn-cs"/>
              </a:rPr>
              <a:t>WHEN EmployeeID = 6 THEN 3100</a:t>
            </a:r>
          </a:p>
          <a:p>
            <a:pPr lvl="1"/>
            <a:r>
              <a:rPr lang="en-US" sz="1200" kern="1200" dirty="0">
                <a:solidFill>
                  <a:schemeClr val="tx1"/>
                </a:solidFill>
                <a:latin typeface="+mn-lt"/>
                <a:ea typeface="+mn-ea"/>
                <a:cs typeface="+mn-cs"/>
              </a:rPr>
              <a:t>WHEN EmployeeID = 7 THEN 2300</a:t>
            </a:r>
          </a:p>
          <a:p>
            <a:pPr lvl="1"/>
            <a:r>
              <a:rPr lang="en-US" sz="1200" kern="1200" dirty="0">
                <a:solidFill>
                  <a:schemeClr val="tx1"/>
                </a:solidFill>
                <a:latin typeface="+mn-lt"/>
                <a:ea typeface="+mn-ea"/>
                <a:cs typeface="+mn-cs"/>
              </a:rPr>
              <a:t>WHEN EmployeeID = 8 THEN 2800</a:t>
            </a:r>
          </a:p>
          <a:p>
            <a:pPr lvl="1"/>
            <a:r>
              <a:rPr lang="en-US" sz="1200" kern="1200" dirty="0">
                <a:solidFill>
                  <a:schemeClr val="tx1"/>
                </a:solidFill>
                <a:latin typeface="+mn-lt"/>
                <a:ea typeface="+mn-ea"/>
                <a:cs typeface="+mn-cs"/>
              </a:rPr>
              <a:t>WHEN EmployeeID = 9 THEN 3000</a:t>
            </a:r>
          </a:p>
          <a:p>
            <a:pPr lvl="1"/>
            <a:r>
              <a:rPr lang="de-DE" sz="1200" kern="1200" dirty="0">
                <a:solidFill>
                  <a:schemeClr val="tx1"/>
                </a:solidFill>
                <a:latin typeface="+mn-lt"/>
                <a:ea typeface="+mn-ea"/>
                <a:cs typeface="+mn-cs"/>
              </a:rPr>
              <a:t>ELSE Salary</a:t>
            </a:r>
          </a:p>
          <a:p>
            <a:pPr lvl="1"/>
            <a:r>
              <a:rPr lang="de-DE" sz="1200" kern="1200" dirty="0">
                <a:solidFill>
                  <a:schemeClr val="tx1"/>
                </a:solidFill>
                <a:latin typeface="+mn-lt"/>
                <a:ea typeface="+mn-ea"/>
                <a:cs typeface="+mn-cs"/>
              </a:rPr>
              <a:t>	END)</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58</a:t>
            </a:fld>
            <a:endParaRPr lang="de-DE" dirty="0"/>
          </a:p>
        </p:txBody>
      </p:sp>
    </p:spTree>
    <p:extLst>
      <p:ext uri="{BB962C8B-B14F-4D97-AF65-F5344CB8AC3E}">
        <p14:creationId xmlns:p14="http://schemas.microsoft.com/office/powerpoint/2010/main" val="34790749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EmployeeID</a:t>
            </a:r>
          </a:p>
          <a:p>
            <a:r>
              <a:rPr lang="de-DE" sz="1200" kern="1200" dirty="0">
                <a:solidFill>
                  <a:schemeClr val="tx1"/>
                </a:solidFill>
                <a:latin typeface="+mn-lt"/>
                <a:ea typeface="+mn-ea"/>
                <a:cs typeface="+mn-cs"/>
              </a:rPr>
              <a:t>	, CONCAT(FirstName, ' ', LastName) AS FullName</a:t>
            </a:r>
          </a:p>
          <a:p>
            <a:r>
              <a:rPr lang="de-DE" sz="1200" kern="1200" dirty="0">
                <a:solidFill>
                  <a:schemeClr val="tx1"/>
                </a:solidFill>
                <a:latin typeface="+mn-lt"/>
                <a:ea typeface="+mn-ea"/>
                <a:cs typeface="+mn-cs"/>
              </a:rPr>
              <a:t>	, Salary</a:t>
            </a:r>
          </a:p>
          <a:p>
            <a:r>
              <a:rPr lang="de-DE" sz="1200" kern="1200" dirty="0">
                <a:solidFill>
                  <a:schemeClr val="tx1"/>
                </a:solidFill>
                <a:latin typeface="+mn-lt"/>
                <a:ea typeface="+mn-ea"/>
                <a:cs typeface="+mn-cs"/>
              </a:rPr>
              <a:t>FROM TestEmployees</a:t>
            </a:r>
          </a:p>
          <a:p>
            <a:r>
              <a:rPr lang="en-US" sz="1200" kern="1200" dirty="0">
                <a:solidFill>
                  <a:schemeClr val="tx1"/>
                </a:solidFill>
                <a:latin typeface="+mn-lt"/>
                <a:ea typeface="+mn-ea"/>
                <a:cs typeface="+mn-cs"/>
              </a:rPr>
              <a:t>WHERE Salary &gt; (SELECT Salary FROM TestEmployees WHERE EmployeeID = 8)</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60</a:t>
            </a:fld>
            <a:endParaRPr lang="de-DE" dirty="0"/>
          </a:p>
        </p:txBody>
      </p:sp>
    </p:spTree>
    <p:extLst>
      <p:ext uri="{BB962C8B-B14F-4D97-AF65-F5344CB8AC3E}">
        <p14:creationId xmlns:p14="http://schemas.microsoft.com/office/powerpoint/2010/main" val="1072342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USE Northwind</a:t>
            </a:r>
          </a:p>
          <a:p>
            <a:r>
              <a:rPr lang="de-DE" sz="1200" kern="1200" dirty="0">
                <a:solidFill>
                  <a:schemeClr val="tx1"/>
                </a:solidFill>
                <a:latin typeface="+mn-lt"/>
                <a:ea typeface="+mn-ea"/>
                <a:cs typeface="+mn-cs"/>
              </a:rPr>
              <a:t>SELECT	  SupplierID</a:t>
            </a:r>
          </a:p>
          <a:p>
            <a:r>
              <a:rPr lang="de-DE" sz="1200" kern="1200" dirty="0">
                <a:solidFill>
                  <a:schemeClr val="tx1"/>
                </a:solidFill>
                <a:latin typeface="+mn-lt"/>
                <a:ea typeface="+mn-ea"/>
                <a:cs typeface="+mn-cs"/>
              </a:rPr>
              <a:t>	, CompanyName</a:t>
            </a:r>
          </a:p>
          <a:p>
            <a:r>
              <a:rPr lang="de-DE" sz="1200" kern="1200" dirty="0">
                <a:solidFill>
                  <a:schemeClr val="tx1"/>
                </a:solidFill>
                <a:latin typeface="+mn-lt"/>
                <a:ea typeface="+mn-ea"/>
                <a:cs typeface="+mn-cs"/>
              </a:rPr>
              <a:t>	, ContactName</a:t>
            </a:r>
          </a:p>
          <a:p>
            <a:r>
              <a:rPr lang="de-DE" sz="1200" kern="1200" dirty="0">
                <a:solidFill>
                  <a:schemeClr val="tx1"/>
                </a:solidFill>
                <a:latin typeface="+mn-lt"/>
                <a:ea typeface="+mn-ea"/>
                <a:cs typeface="+mn-cs"/>
              </a:rPr>
              <a:t>	, Country</a:t>
            </a:r>
          </a:p>
          <a:p>
            <a:r>
              <a:rPr lang="de-DE" sz="1200" kern="1200" dirty="0">
                <a:solidFill>
                  <a:schemeClr val="tx1"/>
                </a:solidFill>
                <a:latin typeface="+mn-lt"/>
                <a:ea typeface="+mn-ea"/>
                <a:cs typeface="+mn-cs"/>
              </a:rPr>
              <a:t>FROM Suppliers</a:t>
            </a:r>
          </a:p>
          <a:p>
            <a:r>
              <a:rPr lang="en-US" sz="1200" kern="1200" dirty="0">
                <a:solidFill>
                  <a:schemeClr val="tx1"/>
                </a:solidFill>
                <a:latin typeface="+mn-lt"/>
                <a:ea typeface="+mn-ea"/>
                <a:cs typeface="+mn-cs"/>
              </a:rPr>
              <a:t>WHERE Country = (SELECT Country FROM Suppliers WHERE SupplierID = 2)</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61</a:t>
            </a:fld>
            <a:endParaRPr lang="de-DE" dirty="0"/>
          </a:p>
        </p:txBody>
      </p:sp>
    </p:spTree>
    <p:extLst>
      <p:ext uri="{BB962C8B-B14F-4D97-AF65-F5344CB8AC3E}">
        <p14:creationId xmlns:p14="http://schemas.microsoft.com/office/powerpoint/2010/main" val="8077575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EmployeeID</a:t>
            </a:r>
          </a:p>
          <a:p>
            <a:r>
              <a:rPr lang="en-US" sz="1200" kern="1200" dirty="0">
                <a:solidFill>
                  <a:schemeClr val="tx1"/>
                </a:solidFill>
                <a:latin typeface="+mn-lt"/>
                <a:ea typeface="+mn-ea"/>
                <a:cs typeface="+mn-cs"/>
              </a:rPr>
              <a:t>	, CONCAT(FirstName, ' ', LastName) AS FullName</a:t>
            </a:r>
          </a:p>
          <a:p>
            <a:r>
              <a:rPr lang="de-DE" sz="1200" kern="1200" dirty="0">
                <a:solidFill>
                  <a:schemeClr val="tx1"/>
                </a:solidFill>
                <a:latin typeface="+mn-lt"/>
                <a:ea typeface="+mn-ea"/>
                <a:cs typeface="+mn-cs"/>
              </a:rPr>
              <a:t>	, Salary</a:t>
            </a:r>
          </a:p>
          <a:p>
            <a:r>
              <a:rPr lang="de-DE" sz="1200" kern="1200" dirty="0">
                <a:solidFill>
                  <a:schemeClr val="tx1"/>
                </a:solidFill>
                <a:latin typeface="+mn-lt"/>
                <a:ea typeface="+mn-ea"/>
                <a:cs typeface="+mn-cs"/>
              </a:rPr>
              <a:t>	, Country</a:t>
            </a:r>
          </a:p>
          <a:p>
            <a:r>
              <a:rPr lang="de-DE" sz="1200" kern="1200" dirty="0">
                <a:solidFill>
                  <a:schemeClr val="tx1"/>
                </a:solidFill>
                <a:latin typeface="+mn-lt"/>
                <a:ea typeface="+mn-ea"/>
                <a:cs typeface="+mn-cs"/>
              </a:rPr>
              <a:t>FROM TestEmployees</a:t>
            </a:r>
          </a:p>
          <a:p>
            <a:r>
              <a:rPr lang="en-US" sz="1200" kern="1200" dirty="0">
                <a:solidFill>
                  <a:schemeClr val="tx1"/>
                </a:solidFill>
                <a:latin typeface="+mn-lt"/>
                <a:ea typeface="+mn-ea"/>
                <a:cs typeface="+mn-cs"/>
              </a:rPr>
              <a:t>WHERE Salary IN (SELECT MIN(Salary) FROM TestEmployees GROUP BY Country)</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62</a:t>
            </a:fld>
            <a:endParaRPr lang="de-DE" dirty="0"/>
          </a:p>
        </p:txBody>
      </p:sp>
    </p:spTree>
    <p:extLst>
      <p:ext uri="{BB962C8B-B14F-4D97-AF65-F5344CB8AC3E}">
        <p14:creationId xmlns:p14="http://schemas.microsoft.com/office/powerpoint/2010/main" val="11635516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EmployeeID</a:t>
            </a:r>
          </a:p>
          <a:p>
            <a:r>
              <a:rPr lang="en-US" sz="1200" kern="1200" dirty="0">
                <a:solidFill>
                  <a:schemeClr val="tx1"/>
                </a:solidFill>
                <a:latin typeface="+mn-lt"/>
                <a:ea typeface="+mn-ea"/>
                <a:cs typeface="+mn-cs"/>
              </a:rPr>
              <a:t>	, CONCAT(FirstName, ' ', LastName) AS FullName</a:t>
            </a:r>
          </a:p>
          <a:p>
            <a:r>
              <a:rPr lang="de-DE" sz="1200" kern="1200" dirty="0">
                <a:solidFill>
                  <a:schemeClr val="tx1"/>
                </a:solidFill>
                <a:latin typeface="+mn-lt"/>
                <a:ea typeface="+mn-ea"/>
                <a:cs typeface="+mn-cs"/>
              </a:rPr>
              <a:t>	, Salary</a:t>
            </a:r>
          </a:p>
          <a:p>
            <a:r>
              <a:rPr lang="de-DE" sz="1200" kern="1200" dirty="0">
                <a:solidFill>
                  <a:schemeClr val="tx1"/>
                </a:solidFill>
                <a:latin typeface="+mn-lt"/>
                <a:ea typeface="+mn-ea"/>
                <a:cs typeface="+mn-cs"/>
              </a:rPr>
              <a:t>	, Country</a:t>
            </a:r>
          </a:p>
          <a:p>
            <a:r>
              <a:rPr lang="de-DE" sz="1200" kern="1200" dirty="0">
                <a:solidFill>
                  <a:schemeClr val="tx1"/>
                </a:solidFill>
                <a:latin typeface="+mn-lt"/>
                <a:ea typeface="+mn-ea"/>
                <a:cs typeface="+mn-cs"/>
              </a:rPr>
              <a:t>FROM TestEmployees</a:t>
            </a:r>
          </a:p>
          <a:p>
            <a:r>
              <a:rPr lang="en-US" sz="1200" kern="1200" dirty="0">
                <a:solidFill>
                  <a:schemeClr val="tx1"/>
                </a:solidFill>
                <a:latin typeface="+mn-lt"/>
                <a:ea typeface="+mn-ea"/>
                <a:cs typeface="+mn-cs"/>
              </a:rPr>
              <a:t>WHERE Salary BETWEEN (SELECT MIN(Salary) FROM TestEmployees) AND 3000</a:t>
            </a:r>
          </a:p>
          <a:p>
            <a:r>
              <a:rPr lang="de-DE" sz="1200" kern="1200" dirty="0">
                <a:solidFill>
                  <a:schemeClr val="tx1"/>
                </a:solidFill>
                <a:latin typeface="+mn-lt"/>
                <a:ea typeface="+mn-ea"/>
                <a:cs typeface="+mn-cs"/>
              </a:rPr>
              <a:t>ORDER BY Salary</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63</a:t>
            </a:fld>
            <a:endParaRPr lang="de-DE" dirty="0"/>
          </a:p>
        </p:txBody>
      </p:sp>
    </p:spTree>
    <p:extLst>
      <p:ext uri="{BB962C8B-B14F-4D97-AF65-F5344CB8AC3E}">
        <p14:creationId xmlns:p14="http://schemas.microsoft.com/office/powerpoint/2010/main" val="10207751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latin typeface="+mn-lt"/>
                <a:ea typeface="+mn-ea"/>
                <a:cs typeface="+mn-cs"/>
              </a:rPr>
              <a:t>SELECT	  CONCAT(TitleOfCourtesy, ' ', FirstName, ' ', LastName) AS FullName</a:t>
            </a:r>
          </a:p>
          <a:p>
            <a:r>
              <a:rPr lang="de-DE" sz="1200" kern="1200" dirty="0">
                <a:solidFill>
                  <a:schemeClr val="tx1"/>
                </a:solidFill>
                <a:latin typeface="+mn-lt"/>
                <a:ea typeface="+mn-ea"/>
                <a:cs typeface="+mn-cs"/>
              </a:rPr>
              <a:t>	, FORMAT(HireDate, 'dd.MM.yyyy') AS HireDate</a:t>
            </a:r>
          </a:p>
          <a:p>
            <a:r>
              <a:rPr lang="de-DE" sz="1200" kern="1200" dirty="0">
                <a:solidFill>
                  <a:schemeClr val="tx1"/>
                </a:solidFill>
                <a:latin typeface="+mn-lt"/>
                <a:ea typeface="+mn-ea"/>
                <a:cs typeface="+mn-cs"/>
              </a:rPr>
              <a:t>FROM TestEmployees</a:t>
            </a:r>
          </a:p>
          <a:p>
            <a:r>
              <a:rPr lang="en-US" sz="1200" kern="1200" dirty="0">
                <a:solidFill>
                  <a:schemeClr val="tx1"/>
                </a:solidFill>
                <a:latin typeface="+mn-lt"/>
                <a:ea typeface="+mn-ea"/>
                <a:cs typeface="+mn-cs"/>
              </a:rPr>
              <a:t>WHERE YEAR(HireDate) = (SELECT YEAR(HireDate) FROM TestEmployees WHERE CONCAT(TitleOfCourtesy, ' ', FirstName, ' ', LastName) = 'Mr. Robert King')</a:t>
            </a:r>
          </a:p>
          <a:p>
            <a:endParaRPr lang="en-US" sz="1200" kern="1200" dirty="0">
              <a:solidFill>
                <a:schemeClr val="tx1"/>
              </a:solidFill>
              <a:effectLst/>
              <a:latin typeface="+mn-lt"/>
              <a:ea typeface="+mn-ea"/>
              <a:cs typeface="+mn-cs"/>
            </a:endParaRPr>
          </a:p>
          <a:p>
            <a:r>
              <a:rPr lang="en-US" sz="1200" i="1" u="sng" kern="1200" dirty="0">
                <a:solidFill>
                  <a:schemeClr val="tx1"/>
                </a:solidFill>
                <a:effectLst/>
                <a:latin typeface="+mn-lt"/>
                <a:ea typeface="+mn-ea"/>
                <a:cs typeface="+mn-cs"/>
              </a:rPr>
              <a:t>Anmerkungen</a:t>
            </a:r>
            <a:r>
              <a:rPr lang="en-US" sz="1200" i="1"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i="1" kern="1200" dirty="0">
                <a:solidFill>
                  <a:schemeClr val="tx1"/>
                </a:solidFill>
                <a:effectLst/>
                <a:latin typeface="+mn-lt"/>
                <a:ea typeface="+mn-ea"/>
                <a:cs typeface="+mn-cs"/>
              </a:rPr>
              <a:t>Normalerweise würden wir die MitarbeiterID überprüfen, nicht Name und Titel (es könnte theoretisch mehrere Mr. Robert Kings geben).</a:t>
            </a:r>
          </a:p>
          <a:p>
            <a:pPr marL="171450" indent="-171450">
              <a:buFont typeface="Arial" panose="020B0604020202020204" pitchFamily="34" charset="0"/>
              <a:buChar char="•"/>
            </a:pPr>
            <a:r>
              <a:rPr lang="en-US" sz="1200" i="1" kern="1200" dirty="0">
                <a:solidFill>
                  <a:schemeClr val="tx1"/>
                </a:solidFill>
                <a:effectLst/>
                <a:latin typeface="+mn-lt"/>
                <a:ea typeface="+mn-ea"/>
                <a:cs typeface="+mn-cs"/>
              </a:rPr>
              <a:t>Statt mit FORMAT könnten wir z.B. auch mit CONVERT und einem Style-Parameter arbeiten.</a:t>
            </a:r>
          </a:p>
          <a:p>
            <a:pPr marL="171450" indent="-171450">
              <a:buFont typeface="Arial" panose="020B0604020202020204" pitchFamily="34" charset="0"/>
              <a:buChar char="•"/>
            </a:pPr>
            <a:r>
              <a:rPr lang="en-US" sz="1200" i="1" kern="1200" dirty="0">
                <a:solidFill>
                  <a:schemeClr val="tx1"/>
                </a:solidFill>
                <a:effectLst/>
                <a:latin typeface="+mn-lt"/>
                <a:ea typeface="+mn-ea"/>
                <a:cs typeface="+mn-cs"/>
              </a:rPr>
              <a:t>Statt YEAR(HireDate) wäre auch </a:t>
            </a:r>
            <a:r>
              <a:rPr lang="de-DE" sz="1200" i="1" kern="1200" dirty="0">
                <a:solidFill>
                  <a:schemeClr val="tx1"/>
                </a:solidFill>
                <a:latin typeface="+mn-lt"/>
                <a:ea typeface="+mn-ea"/>
                <a:cs typeface="+mn-cs"/>
              </a:rPr>
              <a:t>DATEPART(year, HireDate) möglich (exakt gleiches Ergebnis).</a:t>
            </a:r>
          </a:p>
          <a:p>
            <a:pPr marL="171450" indent="-171450">
              <a:buFont typeface="Arial" panose="020B0604020202020204" pitchFamily="34" charset="0"/>
              <a:buChar char="•"/>
            </a:pPr>
            <a:r>
              <a:rPr lang="de-DE" sz="1200" i="1" kern="1200" dirty="0">
                <a:solidFill>
                  <a:schemeClr val="tx1"/>
                </a:solidFill>
                <a:effectLst/>
                <a:latin typeface="+mn-lt"/>
                <a:ea typeface="+mn-ea"/>
                <a:cs typeface="+mn-cs"/>
              </a:rPr>
              <a:t>In diesem Beispiel wird Robert King selbst auch mit ausgegeben. Will man ihn weglassen:</a:t>
            </a:r>
          </a:p>
          <a:p>
            <a:pPr marL="0" indent="0">
              <a:buFont typeface="Arial" panose="020B0604020202020204" pitchFamily="34" charset="0"/>
              <a:buNone/>
            </a:pPr>
            <a:r>
              <a:rPr lang="de-DE" sz="1200" i="1" kern="1200" dirty="0">
                <a:solidFill>
                  <a:schemeClr val="tx1"/>
                </a:solidFill>
                <a:effectLst/>
                <a:latin typeface="+mn-lt"/>
                <a:ea typeface="+mn-ea"/>
                <a:cs typeface="+mn-cs"/>
              </a:rPr>
              <a:t>	</a:t>
            </a:r>
            <a:r>
              <a:rPr lang="en-US" sz="1200" kern="1200" dirty="0">
                <a:solidFill>
                  <a:schemeClr val="tx1"/>
                </a:solidFill>
                <a:latin typeface="+mn-lt"/>
                <a:ea typeface="+mn-ea"/>
                <a:cs typeface="+mn-cs"/>
              </a:rPr>
              <a:t>AND CONCAT(TitleOfCourtesy, ' ', FirstName, ' ', LastName) != 'Mr. Robert King'</a:t>
            </a:r>
            <a:endParaRPr lang="de-DE" sz="1200" i="1"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64</a:t>
            </a:fld>
            <a:endParaRPr lang="de-DE" dirty="0"/>
          </a:p>
        </p:txBody>
      </p:sp>
    </p:spTree>
    <p:extLst>
      <p:ext uri="{BB962C8B-B14F-4D97-AF65-F5344CB8AC3E}">
        <p14:creationId xmlns:p14="http://schemas.microsoft.com/office/powerpoint/2010/main" val="192060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SELECT DATEPART(qq, '2019-10-26') AS Quartal</a:t>
            </a:r>
          </a:p>
        </p:txBody>
      </p:sp>
      <p:sp>
        <p:nvSpPr>
          <p:cNvPr id="4" name="Foliennummernplatzhalter 3"/>
          <p:cNvSpPr>
            <a:spLocks noGrp="1"/>
          </p:cNvSpPr>
          <p:nvPr>
            <p:ph type="sldNum" sz="quarter" idx="5"/>
          </p:nvPr>
        </p:nvSpPr>
        <p:spPr/>
        <p:txBody>
          <a:bodyPr/>
          <a:lstStyle/>
          <a:p>
            <a:fld id="{8F141CCD-4F4E-4B9C-804C-AB73A20D550A}" type="slidenum">
              <a:rPr lang="de-DE" smtClean="0"/>
              <a:t>8</a:t>
            </a:fld>
            <a:endParaRPr lang="de-DE" dirty="0"/>
          </a:p>
        </p:txBody>
      </p:sp>
    </p:spTree>
    <p:extLst>
      <p:ext uri="{BB962C8B-B14F-4D97-AF65-F5344CB8AC3E}">
        <p14:creationId xmlns:p14="http://schemas.microsoft.com/office/powerpoint/2010/main" val="23334241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SELECT	  EmployeeID</a:t>
            </a:r>
          </a:p>
          <a:p>
            <a:r>
              <a:rPr lang="en-US" sz="1200" kern="1200" dirty="0">
                <a:solidFill>
                  <a:schemeClr val="tx1"/>
                </a:solidFill>
                <a:latin typeface="+mn-lt"/>
                <a:ea typeface="+mn-ea"/>
                <a:cs typeface="+mn-cs"/>
              </a:rPr>
              <a:t>	, CONCAT(TitleOfCourtesy, ' ', FirstName, ' ', LastName) AS FullName</a:t>
            </a:r>
          </a:p>
          <a:p>
            <a:r>
              <a:rPr lang="de-DE" sz="1200" kern="1200" dirty="0">
                <a:solidFill>
                  <a:schemeClr val="tx1"/>
                </a:solidFill>
                <a:latin typeface="+mn-lt"/>
                <a:ea typeface="+mn-ea"/>
                <a:cs typeface="+mn-cs"/>
              </a:rPr>
              <a:t>	, Region</a:t>
            </a:r>
          </a:p>
          <a:p>
            <a:r>
              <a:rPr lang="de-DE" sz="1200" kern="1200" dirty="0">
                <a:solidFill>
                  <a:schemeClr val="tx1"/>
                </a:solidFill>
                <a:latin typeface="+mn-lt"/>
                <a:ea typeface="+mn-ea"/>
                <a:cs typeface="+mn-cs"/>
              </a:rPr>
              <a:t>	, Salary</a:t>
            </a:r>
          </a:p>
          <a:p>
            <a:r>
              <a:rPr lang="de-DE" sz="1200" kern="1200" dirty="0">
                <a:solidFill>
                  <a:schemeClr val="tx1"/>
                </a:solidFill>
                <a:latin typeface="+mn-lt"/>
                <a:ea typeface="+mn-ea"/>
                <a:cs typeface="+mn-cs"/>
              </a:rPr>
              <a:t>FROM TestEmployees</a:t>
            </a:r>
          </a:p>
          <a:p>
            <a:r>
              <a:rPr lang="en-US" sz="1200" kern="1200" dirty="0">
                <a:solidFill>
                  <a:schemeClr val="tx1"/>
                </a:solidFill>
                <a:latin typeface="+mn-lt"/>
                <a:ea typeface="+mn-ea"/>
                <a:cs typeface="+mn-cs"/>
              </a:rPr>
              <a:t>WHERE Region IS NOT NULL </a:t>
            </a:r>
            <a:r>
              <a:rPr lang="de-DE" sz="1200" kern="1200" dirty="0">
                <a:solidFill>
                  <a:schemeClr val="tx1"/>
                </a:solidFill>
                <a:latin typeface="+mn-lt"/>
                <a:ea typeface="+mn-ea"/>
                <a:cs typeface="+mn-cs"/>
              </a:rPr>
              <a:t>AND Salary &gt; 2500</a:t>
            </a:r>
          </a:p>
          <a:p>
            <a:endParaRPr lang="de-DE" sz="1200" kern="1200" dirty="0">
              <a:solidFill>
                <a:schemeClr val="tx1"/>
              </a:solidFill>
              <a:effectLst/>
              <a:latin typeface="+mn-lt"/>
              <a:ea typeface="+mn-ea"/>
              <a:cs typeface="+mn-cs"/>
            </a:endParaRPr>
          </a:p>
          <a:p>
            <a:r>
              <a:rPr lang="de-DE" sz="1200" i="1" u="sng" kern="1200" dirty="0">
                <a:solidFill>
                  <a:schemeClr val="tx1"/>
                </a:solidFill>
                <a:effectLst/>
                <a:latin typeface="+mn-lt"/>
                <a:ea typeface="+mn-ea"/>
                <a:cs typeface="+mn-cs"/>
              </a:rPr>
              <a:t>Anmerkung</a:t>
            </a:r>
            <a:r>
              <a:rPr lang="de-DE" sz="1200" i="1" kern="1200" dirty="0">
                <a:solidFill>
                  <a:schemeClr val="tx1"/>
                </a:solidFill>
                <a:effectLst/>
                <a:latin typeface="+mn-lt"/>
                <a:ea typeface="+mn-ea"/>
                <a:cs typeface="+mn-cs"/>
              </a:rPr>
              <a:t>: Trick Question! Kann man das mit einer Subquery lösen? Ja, schon… aber hier brauchen wir keine!</a:t>
            </a:r>
          </a:p>
        </p:txBody>
      </p:sp>
      <p:sp>
        <p:nvSpPr>
          <p:cNvPr id="4" name="Foliennummernplatzhalter 3"/>
          <p:cNvSpPr>
            <a:spLocks noGrp="1"/>
          </p:cNvSpPr>
          <p:nvPr>
            <p:ph type="sldNum" sz="quarter" idx="5"/>
          </p:nvPr>
        </p:nvSpPr>
        <p:spPr/>
        <p:txBody>
          <a:bodyPr/>
          <a:lstStyle/>
          <a:p>
            <a:fld id="{8F141CCD-4F4E-4B9C-804C-AB73A20D550A}" type="slidenum">
              <a:rPr lang="de-DE" smtClean="0"/>
              <a:t>65</a:t>
            </a:fld>
            <a:endParaRPr lang="de-DE" dirty="0"/>
          </a:p>
        </p:txBody>
      </p:sp>
    </p:spTree>
    <p:extLst>
      <p:ext uri="{BB962C8B-B14F-4D97-AF65-F5344CB8AC3E}">
        <p14:creationId xmlns:p14="http://schemas.microsoft.com/office/powerpoint/2010/main" val="20421556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latin typeface="+mn-lt"/>
                <a:ea typeface="+mn-ea"/>
                <a:cs typeface="+mn-cs"/>
              </a:rPr>
              <a:t>SELECT	  COUNT(CustomerID) AS CustomerCount</a:t>
            </a:r>
          </a:p>
          <a:p>
            <a:r>
              <a:rPr lang="de-DE" sz="1200" kern="1200" dirty="0">
                <a:solidFill>
                  <a:schemeClr val="tx1"/>
                </a:solidFill>
                <a:latin typeface="+mn-lt"/>
                <a:ea typeface="+mn-ea"/>
                <a:cs typeface="+mn-cs"/>
              </a:rPr>
              <a:t>	, Country</a:t>
            </a:r>
          </a:p>
          <a:p>
            <a:r>
              <a:rPr lang="de-DE" sz="1200" kern="1200" dirty="0">
                <a:solidFill>
                  <a:schemeClr val="tx1"/>
                </a:solidFill>
                <a:latin typeface="+mn-lt"/>
                <a:ea typeface="+mn-ea"/>
                <a:cs typeface="+mn-cs"/>
              </a:rPr>
              <a:t>FROM Customers</a:t>
            </a:r>
          </a:p>
          <a:p>
            <a:r>
              <a:rPr lang="de-DE" sz="1200" kern="1200" dirty="0">
                <a:solidFill>
                  <a:schemeClr val="tx1"/>
                </a:solidFill>
                <a:latin typeface="+mn-lt"/>
                <a:ea typeface="+mn-ea"/>
                <a:cs typeface="+mn-cs"/>
              </a:rPr>
              <a:t>GROUP BY Country</a:t>
            </a:r>
          </a:p>
          <a:p>
            <a:r>
              <a:rPr lang="de-DE" sz="1200" kern="1200" dirty="0">
                <a:solidFill>
                  <a:schemeClr val="tx1"/>
                </a:solidFill>
                <a:latin typeface="+mn-lt"/>
                <a:ea typeface="+mn-ea"/>
                <a:cs typeface="+mn-cs"/>
              </a:rPr>
              <a:t>HAVING COUNT(CustomerID) &gt; 5</a:t>
            </a:r>
          </a:p>
          <a:p>
            <a:r>
              <a:rPr lang="de-DE" sz="1200" kern="1200" dirty="0">
                <a:solidFill>
                  <a:schemeClr val="tx1"/>
                </a:solidFill>
                <a:latin typeface="+mn-lt"/>
                <a:ea typeface="+mn-ea"/>
                <a:cs typeface="+mn-cs"/>
              </a:rPr>
              <a:t>ORDER BY CustomerCount DESC</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67</a:t>
            </a:fld>
            <a:endParaRPr lang="de-DE" dirty="0"/>
          </a:p>
        </p:txBody>
      </p:sp>
    </p:spTree>
    <p:extLst>
      <p:ext uri="{BB962C8B-B14F-4D97-AF65-F5344CB8AC3E}">
        <p14:creationId xmlns:p14="http://schemas.microsoft.com/office/powerpoint/2010/main" val="25933451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latin typeface="+mn-lt"/>
                <a:ea typeface="+mn-ea"/>
                <a:cs typeface="+mn-cs"/>
              </a:rPr>
              <a:t>SELECT	  CONCAT(FirstName, ' ',  LastName) AS FullName</a:t>
            </a:r>
          </a:p>
          <a:p>
            <a:r>
              <a:rPr lang="en-US" sz="1200" kern="1200" dirty="0">
                <a:solidFill>
                  <a:schemeClr val="tx1"/>
                </a:solidFill>
                <a:latin typeface="+mn-lt"/>
                <a:ea typeface="+mn-ea"/>
                <a:cs typeface="+mn-cs"/>
              </a:rPr>
              <a:t>	, COUNT(o.OrderID) AS NumberOfOrders</a:t>
            </a:r>
          </a:p>
          <a:p>
            <a:r>
              <a:rPr lang="en-US" sz="1200" kern="1200" dirty="0">
                <a:solidFill>
                  <a:schemeClr val="tx1"/>
                </a:solidFill>
                <a:latin typeface="+mn-lt"/>
                <a:ea typeface="+mn-ea"/>
                <a:cs typeface="+mn-cs"/>
              </a:rPr>
              <a:t>FROM Orders o INNER JOIN Employees e ON o.EmployeeID = e.EmployeeID</a:t>
            </a:r>
          </a:p>
          <a:p>
            <a:r>
              <a:rPr lang="de-DE" sz="1200" kern="1200" dirty="0">
                <a:solidFill>
                  <a:schemeClr val="tx1"/>
                </a:solidFill>
                <a:latin typeface="+mn-lt"/>
                <a:ea typeface="+mn-ea"/>
                <a:cs typeface="+mn-cs"/>
              </a:rPr>
              <a:t>GROUP BY LastName, FirstName</a:t>
            </a:r>
          </a:p>
          <a:p>
            <a:r>
              <a:rPr lang="en-US" sz="1200" kern="1200" dirty="0">
                <a:solidFill>
                  <a:schemeClr val="tx1"/>
                </a:solidFill>
                <a:latin typeface="+mn-lt"/>
                <a:ea typeface="+mn-ea"/>
                <a:cs typeface="+mn-cs"/>
              </a:rPr>
              <a:t>HAVING COUNT(o.OrderID) &gt; 70;</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68</a:t>
            </a:fld>
            <a:endParaRPr lang="de-DE" dirty="0"/>
          </a:p>
        </p:txBody>
      </p:sp>
    </p:spTree>
    <p:extLst>
      <p:ext uri="{BB962C8B-B14F-4D97-AF65-F5344CB8AC3E}">
        <p14:creationId xmlns:p14="http://schemas.microsoft.com/office/powerpoint/2010/main" val="24663449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latin typeface="+mn-lt"/>
                <a:ea typeface="+mn-ea"/>
                <a:cs typeface="+mn-cs"/>
              </a:rPr>
              <a:t>SELECT LastName, COUNT(OrderID) AS NumberOfOrders</a:t>
            </a:r>
          </a:p>
          <a:p>
            <a:r>
              <a:rPr lang="en-US" sz="1200" kern="1200" dirty="0">
                <a:solidFill>
                  <a:schemeClr val="tx1"/>
                </a:solidFill>
                <a:latin typeface="+mn-lt"/>
                <a:ea typeface="+mn-ea"/>
                <a:cs typeface="+mn-cs"/>
              </a:rPr>
              <a:t>FROM Orders o INNER JOIN Employees e ON o.EmployeeID = e.EmployeeID</a:t>
            </a:r>
          </a:p>
          <a:p>
            <a:r>
              <a:rPr lang="en-US" sz="1200" kern="1200" dirty="0">
                <a:solidFill>
                  <a:schemeClr val="tx1"/>
                </a:solidFill>
                <a:latin typeface="+mn-lt"/>
                <a:ea typeface="+mn-ea"/>
                <a:cs typeface="+mn-cs"/>
              </a:rPr>
              <a:t>WHERE LastName IN('Leverling', 'Peacock')</a:t>
            </a:r>
          </a:p>
          <a:p>
            <a:r>
              <a:rPr lang="de-DE" sz="1200" kern="1200" dirty="0">
                <a:solidFill>
                  <a:schemeClr val="tx1"/>
                </a:solidFill>
                <a:latin typeface="+mn-lt"/>
                <a:ea typeface="+mn-ea"/>
                <a:cs typeface="+mn-cs"/>
              </a:rPr>
              <a:t>GROUP BY LastName</a:t>
            </a:r>
          </a:p>
          <a:p>
            <a:r>
              <a:rPr lang="en-US" sz="1200" kern="1200" dirty="0">
                <a:solidFill>
                  <a:schemeClr val="tx1"/>
                </a:solidFill>
                <a:latin typeface="+mn-lt"/>
                <a:ea typeface="+mn-ea"/>
                <a:cs typeface="+mn-cs"/>
              </a:rPr>
              <a:t>HAVING COUNT(OrderID) &gt; 100;</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69</a:t>
            </a:fld>
            <a:endParaRPr lang="de-DE" dirty="0"/>
          </a:p>
        </p:txBody>
      </p:sp>
    </p:spTree>
    <p:extLst>
      <p:ext uri="{BB962C8B-B14F-4D97-AF65-F5344CB8AC3E}">
        <p14:creationId xmlns:p14="http://schemas.microsoft.com/office/powerpoint/2010/main" val="21156199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USE TestDB</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UPDATE TestEmployees</a:t>
            </a:r>
          </a:p>
          <a:p>
            <a:r>
              <a:rPr lang="de-DE" sz="1200" kern="1200" dirty="0">
                <a:solidFill>
                  <a:schemeClr val="tx1"/>
                </a:solidFill>
                <a:latin typeface="+mn-lt"/>
                <a:ea typeface="+mn-ea"/>
                <a:cs typeface="+mn-cs"/>
              </a:rPr>
              <a:t>SET Salary = (CASE</a:t>
            </a:r>
          </a:p>
          <a:p>
            <a:pPr lvl="2"/>
            <a:r>
              <a:rPr lang="en-US" sz="1200" kern="1200" dirty="0">
                <a:solidFill>
                  <a:schemeClr val="tx1"/>
                </a:solidFill>
                <a:latin typeface="+mn-lt"/>
                <a:ea typeface="+mn-ea"/>
                <a:cs typeface="+mn-cs"/>
              </a:rPr>
              <a:t>WHEN Salary &gt;= 10000 THEN Salary</a:t>
            </a:r>
          </a:p>
          <a:p>
            <a:pPr lvl="2"/>
            <a:r>
              <a:rPr lang="en-US" sz="1200" kern="1200" dirty="0">
                <a:solidFill>
                  <a:schemeClr val="tx1"/>
                </a:solidFill>
                <a:latin typeface="+mn-lt"/>
                <a:ea typeface="+mn-ea"/>
                <a:cs typeface="+mn-cs"/>
              </a:rPr>
              <a:t>WHEN Salary &gt; (SELECT AVG(Salary) FROM TestEmployees) THEN Salary * 1.1</a:t>
            </a:r>
          </a:p>
          <a:p>
            <a:pPr lvl="2"/>
            <a:r>
              <a:rPr lang="en-US" sz="1200" kern="1200" dirty="0">
                <a:solidFill>
                  <a:schemeClr val="tx1"/>
                </a:solidFill>
                <a:latin typeface="+mn-lt"/>
                <a:ea typeface="+mn-ea"/>
                <a:cs typeface="+mn-cs"/>
              </a:rPr>
              <a:t>WHEN Salary &lt; (SELECT AVG(Salary) FROM TestEmployees) THEN Salary * 1.2</a:t>
            </a:r>
          </a:p>
          <a:p>
            <a:pPr lvl="2"/>
            <a:r>
              <a:rPr lang="de-DE" sz="1200" kern="1200" dirty="0">
                <a:solidFill>
                  <a:schemeClr val="tx1"/>
                </a:solidFill>
                <a:latin typeface="+mn-lt"/>
                <a:ea typeface="+mn-ea"/>
                <a:cs typeface="+mn-cs"/>
              </a:rPr>
              <a:t>ELSE Salary</a:t>
            </a:r>
          </a:p>
          <a:p>
            <a:r>
              <a:rPr lang="de-DE" sz="1200" kern="1200" dirty="0">
                <a:solidFill>
                  <a:schemeClr val="tx1"/>
                </a:solidFill>
                <a:latin typeface="+mn-lt"/>
                <a:ea typeface="+mn-ea"/>
                <a:cs typeface="+mn-cs"/>
              </a:rPr>
              <a:t>  END)</a:t>
            </a:r>
          </a:p>
          <a:p>
            <a:endParaRPr lang="de-DE" sz="1200" kern="1200" dirty="0">
              <a:solidFill>
                <a:schemeClr val="tx1"/>
              </a:solidFill>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71</a:t>
            </a:fld>
            <a:endParaRPr lang="de-DE" dirty="0"/>
          </a:p>
        </p:txBody>
      </p:sp>
    </p:spTree>
    <p:extLst>
      <p:ext uri="{BB962C8B-B14F-4D97-AF65-F5344CB8AC3E}">
        <p14:creationId xmlns:p14="http://schemas.microsoft.com/office/powerpoint/2010/main" val="951166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Auch hier wird das Ergebnis wieder bei den meisten Leuten unterschiedlich sein ;)</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SELECT	  DATEPART(dd, '1981-04-22') AS Tag</a:t>
            </a:r>
          </a:p>
          <a:p>
            <a:r>
              <a:rPr lang="de-DE" sz="1200" kern="1200" dirty="0">
                <a:solidFill>
                  <a:schemeClr val="tx1"/>
                </a:solidFill>
                <a:effectLst/>
                <a:latin typeface="+mn-lt"/>
                <a:ea typeface="+mn-ea"/>
                <a:cs typeface="+mn-cs"/>
              </a:rPr>
              <a:t>	, DATEPART(MM, '1981-04-22') AS Monat</a:t>
            </a:r>
          </a:p>
          <a:p>
            <a:r>
              <a:rPr lang="de-DE" sz="1200" kern="1200" dirty="0">
                <a:solidFill>
                  <a:schemeClr val="tx1"/>
                </a:solidFill>
                <a:effectLst/>
                <a:latin typeface="+mn-lt"/>
                <a:ea typeface="+mn-ea"/>
                <a:cs typeface="+mn-cs"/>
              </a:rPr>
              <a:t>	, DATEPART(yyyy, '1981-04-22') AS Jahr</a:t>
            </a:r>
          </a:p>
        </p:txBody>
      </p:sp>
      <p:sp>
        <p:nvSpPr>
          <p:cNvPr id="4" name="Foliennummernplatzhalter 3"/>
          <p:cNvSpPr>
            <a:spLocks noGrp="1"/>
          </p:cNvSpPr>
          <p:nvPr>
            <p:ph type="sldNum" sz="quarter" idx="5"/>
          </p:nvPr>
        </p:nvSpPr>
        <p:spPr/>
        <p:txBody>
          <a:bodyPr/>
          <a:lstStyle/>
          <a:p>
            <a:fld id="{8F141CCD-4F4E-4B9C-804C-AB73A20D550A}" type="slidenum">
              <a:rPr lang="de-DE" smtClean="0"/>
              <a:t>9</a:t>
            </a:fld>
            <a:endParaRPr lang="de-DE" dirty="0"/>
          </a:p>
        </p:txBody>
      </p:sp>
    </p:spTree>
    <p:extLst>
      <p:ext uri="{BB962C8B-B14F-4D97-AF65-F5344CB8AC3E}">
        <p14:creationId xmlns:p14="http://schemas.microsoft.com/office/powerpoint/2010/main" val="4236930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.a)</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SELECT TRIM('     Test     ')</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.b)</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SELECT	  DATALENGTH('     Test     ') AS Vorher</a:t>
            </a:r>
          </a:p>
          <a:p>
            <a:r>
              <a:rPr lang="de-DE" sz="1200" kern="1200" dirty="0">
                <a:solidFill>
                  <a:schemeClr val="tx1"/>
                </a:solidFill>
                <a:effectLst/>
                <a:latin typeface="+mn-lt"/>
                <a:ea typeface="+mn-ea"/>
                <a:cs typeface="+mn-cs"/>
              </a:rPr>
              <a:t>	, DATALENGTH(TRIM('     Test     ')) AS Nachher</a:t>
            </a:r>
          </a:p>
          <a:p>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11</a:t>
            </a:fld>
            <a:endParaRPr lang="de-DE" dirty="0"/>
          </a:p>
        </p:txBody>
      </p:sp>
    </p:spTree>
    <p:extLst>
      <p:ext uri="{BB962C8B-B14F-4D97-AF65-F5344CB8AC3E}">
        <p14:creationId xmlns:p14="http://schemas.microsoft.com/office/powerpoint/2010/main" val="2227560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Eine von mehreren möglichen Lösungen:</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SELECT REVERSE(STUFF(REVERSE('+49-8677988952'), 1, 3, 'xxx‘))</a:t>
            </a: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…auch möglich wäre z.B.:</a:t>
            </a:r>
          </a:p>
          <a:p>
            <a:endParaRPr lang="de-DE" sz="1200" kern="1200" dirty="0">
              <a:solidFill>
                <a:schemeClr val="tx1"/>
              </a:solidFill>
              <a:effectLst/>
              <a:latin typeface="+mn-lt"/>
              <a:ea typeface="+mn-ea"/>
              <a:cs typeface="+mn-cs"/>
            </a:endParaRPr>
          </a:p>
          <a:p>
            <a:r>
              <a:rPr lang="en-US" sz="1200" kern="1200" dirty="0">
                <a:solidFill>
                  <a:schemeClr val="tx1"/>
                </a:solidFill>
                <a:latin typeface="+mn-lt"/>
                <a:ea typeface="+mn-ea"/>
                <a:cs typeface="+mn-cs"/>
              </a:rPr>
              <a:t>SELECT LEFT('1234567890', DATALENGTH('1234567890')-3)+ 'xxx'</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12</a:t>
            </a:fld>
            <a:endParaRPr lang="de-DE" dirty="0"/>
          </a:p>
        </p:txBody>
      </p:sp>
    </p:spTree>
    <p:extLst>
      <p:ext uri="{BB962C8B-B14F-4D97-AF65-F5344CB8AC3E}">
        <p14:creationId xmlns:p14="http://schemas.microsoft.com/office/powerpoint/2010/main" val="819967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latin typeface="+mn-lt"/>
                <a:ea typeface="+mn-ea"/>
                <a:cs typeface="+mn-cs"/>
              </a:rPr>
              <a:t>Eine mögliche Lösung:</a:t>
            </a:r>
          </a:p>
          <a:p>
            <a:endParaRPr lang="de-DE" sz="1200" kern="1200" dirty="0">
              <a:solidFill>
                <a:schemeClr val="tx1"/>
              </a:solidFill>
              <a:latin typeface="+mn-lt"/>
              <a:ea typeface="+mn-ea"/>
              <a:cs typeface="+mn-cs"/>
            </a:endParaRPr>
          </a:p>
          <a:p>
            <a:r>
              <a:rPr lang="de-DE" sz="1200" kern="1200" dirty="0">
                <a:solidFill>
                  <a:schemeClr val="tx1"/>
                </a:solidFill>
                <a:latin typeface="+mn-lt"/>
                <a:ea typeface="+mn-ea"/>
                <a:cs typeface="+mn-cs"/>
              </a:rPr>
              <a:t>SELECT CONCAT(STUFF(STUFF(STUFF('Wilham Shakesbeer', 4, 1, 'li'), 15, 1, 'p'), 17, 1, 'a'), 'e')</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F141CCD-4F4E-4B9C-804C-AB73A20D550A}" type="slidenum">
              <a:rPr lang="de-DE" smtClean="0"/>
              <a:t>13</a:t>
            </a:fld>
            <a:endParaRPr lang="de-DE" dirty="0"/>
          </a:p>
        </p:txBody>
      </p:sp>
    </p:spTree>
    <p:extLst>
      <p:ext uri="{BB962C8B-B14F-4D97-AF65-F5344CB8AC3E}">
        <p14:creationId xmlns:p14="http://schemas.microsoft.com/office/powerpoint/2010/main" val="2260090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bg>
      <p:bgRef idx="1003">
        <a:schemeClr val="bg2"/>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A86D72-C3EE-4858-A5F4-35A1E8CD0FC6}"/>
              </a:ext>
            </a:extLst>
          </p:cNvPr>
          <p:cNvSpPr>
            <a:spLocks noGrp="1"/>
          </p:cNvSpPr>
          <p:nvPr>
            <p:ph type="ctrTitle"/>
          </p:nvPr>
        </p:nvSpPr>
        <p:spPr>
          <a:xfrm>
            <a:off x="1524000" y="1122363"/>
            <a:ext cx="9144000" cy="2387600"/>
          </a:xfrm>
        </p:spPr>
        <p:txBody>
          <a:bodyPr anchor="b">
            <a:noAutofit/>
          </a:bodyPr>
          <a:lstStyle>
            <a:lvl1pPr algn="ctr">
              <a:defRPr sz="9600"/>
            </a:lvl1pPr>
          </a:lstStyle>
          <a:p>
            <a:r>
              <a:rPr lang="de-DE"/>
              <a:t>Mastertitelformat bearbeiten</a:t>
            </a:r>
          </a:p>
        </p:txBody>
      </p:sp>
      <p:sp>
        <p:nvSpPr>
          <p:cNvPr id="3" name="Untertitel 2">
            <a:extLst>
              <a:ext uri="{FF2B5EF4-FFF2-40B4-BE49-F238E27FC236}">
                <a16:creationId xmlns:a16="http://schemas.microsoft.com/office/drawing/2014/main" id="{5AAE1471-6015-4FB2-89E6-4706278088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29773265-5F07-42FA-9C27-44FE887F937E}"/>
              </a:ext>
            </a:extLst>
          </p:cNvPr>
          <p:cNvSpPr>
            <a:spLocks noGrp="1"/>
          </p:cNvSpPr>
          <p:nvPr>
            <p:ph type="dt" sz="half" idx="10"/>
          </p:nvPr>
        </p:nvSpPr>
        <p:spPr/>
        <p:txBody>
          <a:bodyPr/>
          <a:lstStyle/>
          <a:p>
            <a:fld id="{F7D69583-59B6-417E-800F-7DFC8E7ABDC0}" type="datetimeFigureOut">
              <a:rPr lang="de-DE" smtClean="0"/>
              <a:t>10.02.2020</a:t>
            </a:fld>
            <a:endParaRPr lang="de-DE" dirty="0"/>
          </a:p>
        </p:txBody>
      </p:sp>
      <p:sp>
        <p:nvSpPr>
          <p:cNvPr id="5" name="Fußzeilenplatzhalter 4">
            <a:extLst>
              <a:ext uri="{FF2B5EF4-FFF2-40B4-BE49-F238E27FC236}">
                <a16:creationId xmlns:a16="http://schemas.microsoft.com/office/drawing/2014/main" id="{FCBE5A5C-515D-4818-9772-BFD79B98B7D8}"/>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8C4384D9-8200-479C-8B86-7958EE32B40A}"/>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24271417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866383-92C7-41B6-90F7-DE21127410DC}"/>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82A4EE45-DEF7-4C8C-80ED-CA53907053D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E2EB7D2-02DE-49FC-B20D-ABD83A1C193C}"/>
              </a:ext>
            </a:extLst>
          </p:cNvPr>
          <p:cNvSpPr>
            <a:spLocks noGrp="1"/>
          </p:cNvSpPr>
          <p:nvPr>
            <p:ph type="dt" sz="half" idx="10"/>
          </p:nvPr>
        </p:nvSpPr>
        <p:spPr/>
        <p:txBody>
          <a:bodyPr/>
          <a:lstStyle/>
          <a:p>
            <a:fld id="{F7D69583-59B6-417E-800F-7DFC8E7ABDC0}" type="datetimeFigureOut">
              <a:rPr lang="de-DE" smtClean="0"/>
              <a:t>10.02.2020</a:t>
            </a:fld>
            <a:endParaRPr lang="de-DE" dirty="0"/>
          </a:p>
        </p:txBody>
      </p:sp>
      <p:sp>
        <p:nvSpPr>
          <p:cNvPr id="5" name="Fußzeilenplatzhalter 4">
            <a:extLst>
              <a:ext uri="{FF2B5EF4-FFF2-40B4-BE49-F238E27FC236}">
                <a16:creationId xmlns:a16="http://schemas.microsoft.com/office/drawing/2014/main" id="{D86C93AC-4311-4C1D-A64C-5B23230B700B}"/>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E090679E-4DBE-4923-89B0-91BB4AB6F3BA}"/>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1670655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AF3A0F4-7920-4573-90C4-A44D5002D452}"/>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C2946CD-1155-43F3-A91F-9D2BB948D19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56F8EBE-3B28-4A0A-B198-C48C48BF68AB}"/>
              </a:ext>
            </a:extLst>
          </p:cNvPr>
          <p:cNvSpPr>
            <a:spLocks noGrp="1"/>
          </p:cNvSpPr>
          <p:nvPr>
            <p:ph type="dt" sz="half" idx="10"/>
          </p:nvPr>
        </p:nvSpPr>
        <p:spPr/>
        <p:txBody>
          <a:bodyPr/>
          <a:lstStyle/>
          <a:p>
            <a:fld id="{F7D69583-59B6-417E-800F-7DFC8E7ABDC0}" type="datetimeFigureOut">
              <a:rPr lang="de-DE" smtClean="0"/>
              <a:t>10.02.2020</a:t>
            </a:fld>
            <a:endParaRPr lang="de-DE" dirty="0"/>
          </a:p>
        </p:txBody>
      </p:sp>
      <p:sp>
        <p:nvSpPr>
          <p:cNvPr id="5" name="Fußzeilenplatzhalter 4">
            <a:extLst>
              <a:ext uri="{FF2B5EF4-FFF2-40B4-BE49-F238E27FC236}">
                <a16:creationId xmlns:a16="http://schemas.microsoft.com/office/drawing/2014/main" id="{53959975-5E7D-4E6F-AC1C-044FD6896BCD}"/>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12971A67-256D-47FE-887F-6A54D6080BEA}"/>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667754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DAFB7D-4110-4544-9DDD-89604802B028}"/>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238D57FF-7510-4867-850E-1F31257E548D}"/>
              </a:ext>
            </a:extLst>
          </p:cNvPr>
          <p:cNvSpPr>
            <a:spLocks noGrp="1"/>
          </p:cNvSpPr>
          <p:nvPr>
            <p:ph idx="1"/>
          </p:nvPr>
        </p:nvSpPr>
        <p:spPr/>
        <p:txBody>
          <a:bodyPr>
            <a:normAutofit/>
          </a:bodyPr>
          <a:lstStyle>
            <a:lvl1pPr marL="0" indent="0">
              <a:buNone/>
              <a:defRPr sz="4400"/>
            </a:lvl1pPr>
            <a:lvl2pPr marL="457200" indent="0">
              <a:buNone/>
              <a:defRPr sz="4400"/>
            </a:lvl2pPr>
            <a:lvl3pPr marL="914400" indent="0">
              <a:buNone/>
              <a:defRPr sz="4400"/>
            </a:lvl3pPr>
            <a:lvl4pPr marL="1371600" indent="0">
              <a:buNone/>
              <a:defRPr sz="4400"/>
            </a:lvl4pPr>
            <a:lvl5pPr marL="1828800" indent="0">
              <a:buNone/>
              <a:defRPr sz="44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3EE27E93-642D-45D0-959C-889975411F29}"/>
              </a:ext>
            </a:extLst>
          </p:cNvPr>
          <p:cNvSpPr>
            <a:spLocks noGrp="1"/>
          </p:cNvSpPr>
          <p:nvPr>
            <p:ph type="dt" sz="half" idx="10"/>
          </p:nvPr>
        </p:nvSpPr>
        <p:spPr/>
        <p:txBody>
          <a:bodyPr/>
          <a:lstStyle/>
          <a:p>
            <a:fld id="{F7D69583-59B6-417E-800F-7DFC8E7ABDC0}" type="datetimeFigureOut">
              <a:rPr lang="de-DE" smtClean="0"/>
              <a:t>10.02.2020</a:t>
            </a:fld>
            <a:endParaRPr lang="de-DE" dirty="0"/>
          </a:p>
        </p:txBody>
      </p:sp>
      <p:sp>
        <p:nvSpPr>
          <p:cNvPr id="5" name="Fußzeilenplatzhalter 4">
            <a:extLst>
              <a:ext uri="{FF2B5EF4-FFF2-40B4-BE49-F238E27FC236}">
                <a16:creationId xmlns:a16="http://schemas.microsoft.com/office/drawing/2014/main" id="{DFCDD753-D114-4BC8-8FA7-07415FF52B57}"/>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A1828942-5502-4E39-96E2-D802F2423866}"/>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1319470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bg>
      <p:bgRef idx="1003">
        <a:schemeClr val="bg2"/>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43D06E-2529-45C8-B0EA-4E9E42DA45F0}"/>
              </a:ext>
            </a:extLst>
          </p:cNvPr>
          <p:cNvSpPr>
            <a:spLocks noGrp="1"/>
          </p:cNvSpPr>
          <p:nvPr>
            <p:ph type="title"/>
          </p:nvPr>
        </p:nvSpPr>
        <p:spPr>
          <a:xfrm>
            <a:off x="831850" y="1709738"/>
            <a:ext cx="10515600" cy="2852737"/>
          </a:xfrm>
        </p:spPr>
        <p:txBody>
          <a:bodyPr anchor="b">
            <a:normAutofit/>
          </a:bodyPr>
          <a:lstStyle>
            <a:lvl1pPr>
              <a:defRPr sz="9600"/>
            </a:lvl1pPr>
          </a:lstStyle>
          <a:p>
            <a:r>
              <a:rPr lang="de-DE"/>
              <a:t>Mastertitelformat bearbeiten</a:t>
            </a:r>
          </a:p>
        </p:txBody>
      </p:sp>
      <p:sp>
        <p:nvSpPr>
          <p:cNvPr id="3" name="Textplatzhalter 2">
            <a:extLst>
              <a:ext uri="{FF2B5EF4-FFF2-40B4-BE49-F238E27FC236}">
                <a16:creationId xmlns:a16="http://schemas.microsoft.com/office/drawing/2014/main" id="{D88738EE-9D0A-4F8C-B589-B954681C89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6FC653BE-2790-49C8-BBAE-032203E7C521}"/>
              </a:ext>
            </a:extLst>
          </p:cNvPr>
          <p:cNvSpPr>
            <a:spLocks noGrp="1"/>
          </p:cNvSpPr>
          <p:nvPr>
            <p:ph type="dt" sz="half" idx="10"/>
          </p:nvPr>
        </p:nvSpPr>
        <p:spPr/>
        <p:txBody>
          <a:bodyPr/>
          <a:lstStyle/>
          <a:p>
            <a:fld id="{F7D69583-59B6-417E-800F-7DFC8E7ABDC0}" type="datetimeFigureOut">
              <a:rPr lang="de-DE" smtClean="0"/>
              <a:t>10.02.2020</a:t>
            </a:fld>
            <a:endParaRPr lang="de-DE" dirty="0"/>
          </a:p>
        </p:txBody>
      </p:sp>
      <p:sp>
        <p:nvSpPr>
          <p:cNvPr id="5" name="Fußzeilenplatzhalter 4">
            <a:extLst>
              <a:ext uri="{FF2B5EF4-FFF2-40B4-BE49-F238E27FC236}">
                <a16:creationId xmlns:a16="http://schemas.microsoft.com/office/drawing/2014/main" id="{3B476564-0151-4C52-A4D0-5D69999EE485}"/>
              </a:ext>
            </a:extLst>
          </p:cNvPr>
          <p:cNvSpPr>
            <a:spLocks noGrp="1"/>
          </p:cNvSpPr>
          <p:nvPr>
            <p:ph type="ftr" sz="quarter" idx="11"/>
          </p:nvPr>
        </p:nvSpPr>
        <p:spPr/>
        <p:txBody>
          <a:bodyPr/>
          <a:lstStyle/>
          <a:p>
            <a:endParaRPr lang="de-DE" dirty="0"/>
          </a:p>
        </p:txBody>
      </p:sp>
      <p:sp>
        <p:nvSpPr>
          <p:cNvPr id="6" name="Foliennummernplatzhalter 5">
            <a:extLst>
              <a:ext uri="{FF2B5EF4-FFF2-40B4-BE49-F238E27FC236}">
                <a16:creationId xmlns:a16="http://schemas.microsoft.com/office/drawing/2014/main" id="{9A47E08A-F614-486B-A1B6-DFAA6FCE6585}"/>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116440808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70954E-68E2-4A39-A456-36B955C75B7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261D9D5-D9FD-49C4-A8A5-EDF09EB764A0}"/>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ACA490B-8D6E-44AC-8820-13D63E2363C0}"/>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7DC92BB3-B56B-4F2D-B8CB-F4C1C4E74A4E}"/>
              </a:ext>
            </a:extLst>
          </p:cNvPr>
          <p:cNvSpPr>
            <a:spLocks noGrp="1"/>
          </p:cNvSpPr>
          <p:nvPr>
            <p:ph type="dt" sz="half" idx="10"/>
          </p:nvPr>
        </p:nvSpPr>
        <p:spPr/>
        <p:txBody>
          <a:bodyPr/>
          <a:lstStyle/>
          <a:p>
            <a:fld id="{F7D69583-59B6-417E-800F-7DFC8E7ABDC0}" type="datetimeFigureOut">
              <a:rPr lang="de-DE" smtClean="0"/>
              <a:t>10.02.2020</a:t>
            </a:fld>
            <a:endParaRPr lang="de-DE" dirty="0"/>
          </a:p>
        </p:txBody>
      </p:sp>
      <p:sp>
        <p:nvSpPr>
          <p:cNvPr id="6" name="Fußzeilenplatzhalter 5">
            <a:extLst>
              <a:ext uri="{FF2B5EF4-FFF2-40B4-BE49-F238E27FC236}">
                <a16:creationId xmlns:a16="http://schemas.microsoft.com/office/drawing/2014/main" id="{FA116985-63E3-4D64-A32F-EC04FAAD1EE6}"/>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E73C98D4-3600-44BC-9A05-13A86FF5751F}"/>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3553430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784059-133A-41C4-B1C4-22AE5A9CFC1A}"/>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C58701AC-71C5-48C2-8A39-1AED2DBA19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9C61425-2AA3-4751-975D-5D378ECDEB5C}"/>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47E6DBA9-FD0A-427E-9CEE-6A42C6608E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EC0E1EF-E7D1-447E-B14D-604BB275C9E0}"/>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7998C61B-0371-4A32-B6EF-BD1CC8399E54}"/>
              </a:ext>
            </a:extLst>
          </p:cNvPr>
          <p:cNvSpPr>
            <a:spLocks noGrp="1"/>
          </p:cNvSpPr>
          <p:nvPr>
            <p:ph type="dt" sz="half" idx="10"/>
          </p:nvPr>
        </p:nvSpPr>
        <p:spPr/>
        <p:txBody>
          <a:bodyPr/>
          <a:lstStyle/>
          <a:p>
            <a:fld id="{F7D69583-59B6-417E-800F-7DFC8E7ABDC0}" type="datetimeFigureOut">
              <a:rPr lang="de-DE" smtClean="0"/>
              <a:t>10.02.2020</a:t>
            </a:fld>
            <a:endParaRPr lang="de-DE" dirty="0"/>
          </a:p>
        </p:txBody>
      </p:sp>
      <p:sp>
        <p:nvSpPr>
          <p:cNvPr id="8" name="Fußzeilenplatzhalter 7">
            <a:extLst>
              <a:ext uri="{FF2B5EF4-FFF2-40B4-BE49-F238E27FC236}">
                <a16:creationId xmlns:a16="http://schemas.microsoft.com/office/drawing/2014/main" id="{0F805D08-760B-47E9-BD99-08E7AA06D984}"/>
              </a:ext>
            </a:extLst>
          </p:cNvPr>
          <p:cNvSpPr>
            <a:spLocks noGrp="1"/>
          </p:cNvSpPr>
          <p:nvPr>
            <p:ph type="ftr" sz="quarter" idx="11"/>
          </p:nvPr>
        </p:nvSpPr>
        <p:spPr/>
        <p:txBody>
          <a:bodyPr/>
          <a:lstStyle/>
          <a:p>
            <a:endParaRPr lang="de-DE" dirty="0"/>
          </a:p>
        </p:txBody>
      </p:sp>
      <p:sp>
        <p:nvSpPr>
          <p:cNvPr id="9" name="Foliennummernplatzhalter 8">
            <a:extLst>
              <a:ext uri="{FF2B5EF4-FFF2-40B4-BE49-F238E27FC236}">
                <a16:creationId xmlns:a16="http://schemas.microsoft.com/office/drawing/2014/main" id="{07886836-09DD-472C-ADEF-4BE85A559E76}"/>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2360051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A2229C-ED12-48D4-B7DC-F05269E19D3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A6931899-6FB6-447E-94D5-B6CBAC54FB79}"/>
              </a:ext>
            </a:extLst>
          </p:cNvPr>
          <p:cNvSpPr>
            <a:spLocks noGrp="1"/>
          </p:cNvSpPr>
          <p:nvPr>
            <p:ph type="dt" sz="half" idx="10"/>
          </p:nvPr>
        </p:nvSpPr>
        <p:spPr/>
        <p:txBody>
          <a:bodyPr/>
          <a:lstStyle/>
          <a:p>
            <a:fld id="{F7D69583-59B6-417E-800F-7DFC8E7ABDC0}" type="datetimeFigureOut">
              <a:rPr lang="de-DE" smtClean="0"/>
              <a:t>10.02.2020</a:t>
            </a:fld>
            <a:endParaRPr lang="de-DE" dirty="0"/>
          </a:p>
        </p:txBody>
      </p:sp>
      <p:sp>
        <p:nvSpPr>
          <p:cNvPr id="4" name="Fußzeilenplatzhalter 3">
            <a:extLst>
              <a:ext uri="{FF2B5EF4-FFF2-40B4-BE49-F238E27FC236}">
                <a16:creationId xmlns:a16="http://schemas.microsoft.com/office/drawing/2014/main" id="{5D074828-629A-4A9E-A72E-EA8C57BE66B1}"/>
              </a:ext>
            </a:extLst>
          </p:cNvPr>
          <p:cNvSpPr>
            <a:spLocks noGrp="1"/>
          </p:cNvSpPr>
          <p:nvPr>
            <p:ph type="ftr" sz="quarter" idx="11"/>
          </p:nvPr>
        </p:nvSpPr>
        <p:spPr/>
        <p:txBody>
          <a:bodyPr/>
          <a:lstStyle/>
          <a:p>
            <a:endParaRPr lang="de-DE" dirty="0"/>
          </a:p>
        </p:txBody>
      </p:sp>
      <p:sp>
        <p:nvSpPr>
          <p:cNvPr id="5" name="Foliennummernplatzhalter 4">
            <a:extLst>
              <a:ext uri="{FF2B5EF4-FFF2-40B4-BE49-F238E27FC236}">
                <a16:creationId xmlns:a16="http://schemas.microsoft.com/office/drawing/2014/main" id="{7AB7B6A8-94AE-448F-908E-301D20DC10FF}"/>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73451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7D76D9C-4FCB-4E8E-800F-D1C589BD7AF2}"/>
              </a:ext>
            </a:extLst>
          </p:cNvPr>
          <p:cNvSpPr>
            <a:spLocks noGrp="1"/>
          </p:cNvSpPr>
          <p:nvPr>
            <p:ph type="dt" sz="half" idx="10"/>
          </p:nvPr>
        </p:nvSpPr>
        <p:spPr/>
        <p:txBody>
          <a:bodyPr/>
          <a:lstStyle/>
          <a:p>
            <a:fld id="{F7D69583-59B6-417E-800F-7DFC8E7ABDC0}" type="datetimeFigureOut">
              <a:rPr lang="de-DE" smtClean="0"/>
              <a:t>10.02.2020</a:t>
            </a:fld>
            <a:endParaRPr lang="de-DE" dirty="0"/>
          </a:p>
        </p:txBody>
      </p:sp>
      <p:sp>
        <p:nvSpPr>
          <p:cNvPr id="3" name="Fußzeilenplatzhalter 2">
            <a:extLst>
              <a:ext uri="{FF2B5EF4-FFF2-40B4-BE49-F238E27FC236}">
                <a16:creationId xmlns:a16="http://schemas.microsoft.com/office/drawing/2014/main" id="{F1D2CE78-25A0-4656-8E23-CD00C34059D6}"/>
              </a:ext>
            </a:extLst>
          </p:cNvPr>
          <p:cNvSpPr>
            <a:spLocks noGrp="1"/>
          </p:cNvSpPr>
          <p:nvPr>
            <p:ph type="ftr" sz="quarter" idx="11"/>
          </p:nvPr>
        </p:nvSpPr>
        <p:spPr/>
        <p:txBody>
          <a:bodyPr/>
          <a:lstStyle/>
          <a:p>
            <a:endParaRPr lang="de-DE" dirty="0"/>
          </a:p>
        </p:txBody>
      </p:sp>
      <p:sp>
        <p:nvSpPr>
          <p:cNvPr id="4" name="Foliennummernplatzhalter 3">
            <a:extLst>
              <a:ext uri="{FF2B5EF4-FFF2-40B4-BE49-F238E27FC236}">
                <a16:creationId xmlns:a16="http://schemas.microsoft.com/office/drawing/2014/main" id="{D5114B36-5619-4758-831C-CE6CD343BBE3}"/>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730307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35447D-D3B2-42C2-956E-9B03CA24EA3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2574067-AE46-400B-9EB0-9363CFE297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8A99E2B7-E4A8-46AF-8F73-56184DAA82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0BE6C08-AF58-4679-9586-3308215461B2}"/>
              </a:ext>
            </a:extLst>
          </p:cNvPr>
          <p:cNvSpPr>
            <a:spLocks noGrp="1"/>
          </p:cNvSpPr>
          <p:nvPr>
            <p:ph type="dt" sz="half" idx="10"/>
          </p:nvPr>
        </p:nvSpPr>
        <p:spPr/>
        <p:txBody>
          <a:bodyPr/>
          <a:lstStyle/>
          <a:p>
            <a:fld id="{F7D69583-59B6-417E-800F-7DFC8E7ABDC0}" type="datetimeFigureOut">
              <a:rPr lang="de-DE" smtClean="0"/>
              <a:t>10.02.2020</a:t>
            </a:fld>
            <a:endParaRPr lang="de-DE" dirty="0"/>
          </a:p>
        </p:txBody>
      </p:sp>
      <p:sp>
        <p:nvSpPr>
          <p:cNvPr id="6" name="Fußzeilenplatzhalter 5">
            <a:extLst>
              <a:ext uri="{FF2B5EF4-FFF2-40B4-BE49-F238E27FC236}">
                <a16:creationId xmlns:a16="http://schemas.microsoft.com/office/drawing/2014/main" id="{0D8731E0-472E-49DD-BF34-5DA28DA08905}"/>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BF9F0EA4-A810-4DA6-869D-3B928BD76CC3}"/>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2660271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459FE2-79A2-486C-87AF-451100F8CE1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78EE2A65-97E7-4FB5-BBD3-F0AFB6E4E4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dirty="0"/>
          </a:p>
        </p:txBody>
      </p:sp>
      <p:sp>
        <p:nvSpPr>
          <p:cNvPr id="4" name="Textplatzhalter 3">
            <a:extLst>
              <a:ext uri="{FF2B5EF4-FFF2-40B4-BE49-F238E27FC236}">
                <a16:creationId xmlns:a16="http://schemas.microsoft.com/office/drawing/2014/main" id="{857420F8-3770-4DE4-85B0-DF162CC96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1CD30DE-D02C-4682-BDC9-E8D2D90C4A55}"/>
              </a:ext>
            </a:extLst>
          </p:cNvPr>
          <p:cNvSpPr>
            <a:spLocks noGrp="1"/>
          </p:cNvSpPr>
          <p:nvPr>
            <p:ph type="dt" sz="half" idx="10"/>
          </p:nvPr>
        </p:nvSpPr>
        <p:spPr/>
        <p:txBody>
          <a:bodyPr/>
          <a:lstStyle/>
          <a:p>
            <a:fld id="{F7D69583-59B6-417E-800F-7DFC8E7ABDC0}" type="datetimeFigureOut">
              <a:rPr lang="de-DE" smtClean="0"/>
              <a:t>10.02.2020</a:t>
            </a:fld>
            <a:endParaRPr lang="de-DE" dirty="0"/>
          </a:p>
        </p:txBody>
      </p:sp>
      <p:sp>
        <p:nvSpPr>
          <p:cNvPr id="6" name="Fußzeilenplatzhalter 5">
            <a:extLst>
              <a:ext uri="{FF2B5EF4-FFF2-40B4-BE49-F238E27FC236}">
                <a16:creationId xmlns:a16="http://schemas.microsoft.com/office/drawing/2014/main" id="{71AD07E3-DA16-44BE-BE11-5FDFFC4B2189}"/>
              </a:ext>
            </a:extLst>
          </p:cNvPr>
          <p:cNvSpPr>
            <a:spLocks noGrp="1"/>
          </p:cNvSpPr>
          <p:nvPr>
            <p:ph type="ftr" sz="quarter" idx="11"/>
          </p:nvPr>
        </p:nvSpPr>
        <p:spPr/>
        <p:txBody>
          <a:bodyPr/>
          <a:lstStyle/>
          <a:p>
            <a:endParaRPr lang="de-DE" dirty="0"/>
          </a:p>
        </p:txBody>
      </p:sp>
      <p:sp>
        <p:nvSpPr>
          <p:cNvPr id="7" name="Foliennummernplatzhalter 6">
            <a:extLst>
              <a:ext uri="{FF2B5EF4-FFF2-40B4-BE49-F238E27FC236}">
                <a16:creationId xmlns:a16="http://schemas.microsoft.com/office/drawing/2014/main" id="{0A2A17A3-7359-484A-AC1A-833AA8306950}"/>
              </a:ext>
            </a:extLst>
          </p:cNvPr>
          <p:cNvSpPr>
            <a:spLocks noGrp="1"/>
          </p:cNvSpPr>
          <p:nvPr>
            <p:ph type="sldNum" sz="quarter" idx="12"/>
          </p:nvPr>
        </p:nvSpPr>
        <p:spPr/>
        <p:txBody>
          <a:bodyPr/>
          <a:lstStyle/>
          <a:p>
            <a:fld id="{BC5FA144-16AA-4047-8775-4DAB909F9610}" type="slidenum">
              <a:rPr lang="de-DE" smtClean="0"/>
              <a:t>‹Nr.›</a:t>
            </a:fld>
            <a:endParaRPr lang="de-DE" dirty="0"/>
          </a:p>
        </p:txBody>
      </p:sp>
    </p:spTree>
    <p:extLst>
      <p:ext uri="{BB962C8B-B14F-4D97-AF65-F5344CB8AC3E}">
        <p14:creationId xmlns:p14="http://schemas.microsoft.com/office/powerpoint/2010/main" val="2151390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A9B1437-7846-46D9-A203-B0B140A3F2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9011CF7C-57CA-43BE-BBA3-E5A497B255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59E9482-4031-4003-89C4-78A14C643F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D69583-59B6-417E-800F-7DFC8E7ABDC0}" type="datetimeFigureOut">
              <a:rPr lang="de-DE" smtClean="0"/>
              <a:t>10.02.2020</a:t>
            </a:fld>
            <a:endParaRPr lang="de-DE" dirty="0"/>
          </a:p>
        </p:txBody>
      </p:sp>
      <p:sp>
        <p:nvSpPr>
          <p:cNvPr id="5" name="Fußzeilenplatzhalter 4">
            <a:extLst>
              <a:ext uri="{FF2B5EF4-FFF2-40B4-BE49-F238E27FC236}">
                <a16:creationId xmlns:a16="http://schemas.microsoft.com/office/drawing/2014/main" id="{E1088A04-4AFB-484B-9C8D-50730D538C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dirty="0"/>
          </a:p>
        </p:txBody>
      </p:sp>
      <p:sp>
        <p:nvSpPr>
          <p:cNvPr id="6" name="Foliennummernplatzhalter 5">
            <a:extLst>
              <a:ext uri="{FF2B5EF4-FFF2-40B4-BE49-F238E27FC236}">
                <a16:creationId xmlns:a16="http://schemas.microsoft.com/office/drawing/2014/main" id="{E706547E-7BEB-4B9B-A23B-84D2BD5148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5FA144-16AA-4047-8775-4DAB909F9610}" type="slidenum">
              <a:rPr lang="de-DE" smtClean="0"/>
              <a:t>‹Nr.›</a:t>
            </a:fld>
            <a:endParaRPr lang="de-DE" dirty="0"/>
          </a:p>
        </p:txBody>
      </p:sp>
    </p:spTree>
    <p:extLst>
      <p:ext uri="{BB962C8B-B14F-4D97-AF65-F5344CB8AC3E}">
        <p14:creationId xmlns:p14="http://schemas.microsoft.com/office/powerpoint/2010/main" val="3517258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280259-DF32-4EA1-892E-AC4C16BCDFA7}"/>
              </a:ext>
            </a:extLst>
          </p:cNvPr>
          <p:cNvSpPr>
            <a:spLocks noGrp="1"/>
          </p:cNvSpPr>
          <p:nvPr>
            <p:ph type="ctrTitle"/>
          </p:nvPr>
        </p:nvSpPr>
        <p:spPr/>
        <p:txBody>
          <a:bodyPr/>
          <a:lstStyle/>
          <a:p>
            <a:r>
              <a:rPr lang="de-DE" dirty="0"/>
              <a:t>Übungen</a:t>
            </a:r>
          </a:p>
        </p:txBody>
      </p:sp>
      <p:sp>
        <p:nvSpPr>
          <p:cNvPr id="3" name="Untertitel 2">
            <a:extLst>
              <a:ext uri="{FF2B5EF4-FFF2-40B4-BE49-F238E27FC236}">
                <a16:creationId xmlns:a16="http://schemas.microsoft.com/office/drawing/2014/main" id="{F59431AB-518C-4314-BEF5-9A9DC3AE70EC}"/>
              </a:ext>
            </a:extLst>
          </p:cNvPr>
          <p:cNvSpPr>
            <a:spLocks noGrp="1"/>
          </p:cNvSpPr>
          <p:nvPr>
            <p:ph type="subTitle" idx="1"/>
          </p:nvPr>
        </p:nvSpPr>
        <p:spPr>
          <a:xfrm>
            <a:off x="1524000" y="3602038"/>
            <a:ext cx="9144000" cy="534027"/>
          </a:xfrm>
        </p:spPr>
        <p:txBody>
          <a:bodyPr>
            <a:noAutofit/>
          </a:bodyPr>
          <a:lstStyle/>
          <a:p>
            <a:r>
              <a:rPr lang="de-DE" sz="4000" dirty="0"/>
              <a:t>SQL Abfragesprache</a:t>
            </a:r>
          </a:p>
        </p:txBody>
      </p:sp>
      <p:sp>
        <p:nvSpPr>
          <p:cNvPr id="4" name="Textfeld 3">
            <a:extLst>
              <a:ext uri="{FF2B5EF4-FFF2-40B4-BE49-F238E27FC236}">
                <a16:creationId xmlns:a16="http://schemas.microsoft.com/office/drawing/2014/main" id="{FF6120A6-2F9C-493F-8407-E4D1B2F7958D}"/>
              </a:ext>
            </a:extLst>
          </p:cNvPr>
          <p:cNvSpPr txBox="1"/>
          <p:nvPr/>
        </p:nvSpPr>
        <p:spPr>
          <a:xfrm>
            <a:off x="8091377" y="6337005"/>
            <a:ext cx="3987210" cy="369332"/>
          </a:xfrm>
          <a:prstGeom prst="rect">
            <a:avLst/>
          </a:prstGeom>
          <a:noFill/>
        </p:spPr>
        <p:txBody>
          <a:bodyPr wrap="square" rtlCol="0">
            <a:spAutoFit/>
          </a:bodyPr>
          <a:lstStyle/>
          <a:p>
            <a:r>
              <a:rPr lang="de-DE" dirty="0"/>
              <a:t>Lösungen in den Notizen (ausgeblendet)</a:t>
            </a:r>
          </a:p>
        </p:txBody>
      </p:sp>
    </p:spTree>
    <p:extLst>
      <p:ext uri="{BB962C8B-B14F-4D97-AF65-F5344CB8AC3E}">
        <p14:creationId xmlns:p14="http://schemas.microsoft.com/office/powerpoint/2010/main" val="4068571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62095E-19E1-477E-A4A0-89EA8A2EFE9A}"/>
              </a:ext>
            </a:extLst>
          </p:cNvPr>
          <p:cNvSpPr>
            <a:spLocks noGrp="1"/>
          </p:cNvSpPr>
          <p:nvPr>
            <p:ph type="title"/>
          </p:nvPr>
        </p:nvSpPr>
        <p:spPr/>
        <p:txBody>
          <a:bodyPr>
            <a:normAutofit/>
          </a:bodyPr>
          <a:lstStyle/>
          <a:p>
            <a:r>
              <a:rPr lang="de-DE" sz="9600" dirty="0"/>
              <a:t>Server Funktionen</a:t>
            </a:r>
          </a:p>
        </p:txBody>
      </p:sp>
      <p:sp>
        <p:nvSpPr>
          <p:cNvPr id="3" name="Textplatzhalter 2">
            <a:extLst>
              <a:ext uri="{FF2B5EF4-FFF2-40B4-BE49-F238E27FC236}">
                <a16:creationId xmlns:a16="http://schemas.microsoft.com/office/drawing/2014/main" id="{6C84BC4B-6006-4570-A6F1-506B7E258F47}"/>
              </a:ext>
            </a:extLst>
          </p:cNvPr>
          <p:cNvSpPr>
            <a:spLocks noGrp="1"/>
          </p:cNvSpPr>
          <p:nvPr>
            <p:ph type="body" idx="1"/>
          </p:nvPr>
        </p:nvSpPr>
        <p:spPr/>
        <p:txBody>
          <a:bodyPr/>
          <a:lstStyle/>
          <a:p>
            <a:r>
              <a:rPr lang="de-DE" dirty="0"/>
              <a:t>String Funktionen</a:t>
            </a:r>
          </a:p>
        </p:txBody>
      </p:sp>
    </p:spTree>
    <p:extLst>
      <p:ext uri="{BB962C8B-B14F-4D97-AF65-F5344CB8AC3E}">
        <p14:creationId xmlns:p14="http://schemas.microsoft.com/office/powerpoint/2010/main" val="3927873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867093"/>
            <a:ext cx="10515600" cy="5123814"/>
          </a:xfrm>
        </p:spPr>
        <p:txBody>
          <a:bodyPr>
            <a:noAutofit/>
          </a:bodyPr>
          <a:lstStyle/>
          <a:p>
            <a:pPr marL="0" indent="0">
              <a:buNone/>
            </a:pPr>
            <a:r>
              <a:rPr lang="de-DE" sz="4000" dirty="0"/>
              <a:t>Angenommen, durch einen Fehler gibt es Leerzeichen in einem String:</a:t>
            </a:r>
          </a:p>
          <a:p>
            <a:pPr marL="0" indent="0">
              <a:buNone/>
            </a:pPr>
            <a:r>
              <a:rPr lang="de-DE" sz="4000" dirty="0"/>
              <a:t>'    Test    '</a:t>
            </a:r>
          </a:p>
          <a:p>
            <a:pPr marL="0" indent="0">
              <a:buNone/>
            </a:pPr>
            <a:r>
              <a:rPr lang="de-DE" sz="4000" dirty="0"/>
              <a:t>.a) Entferne die Leerzeichen</a:t>
            </a:r>
          </a:p>
          <a:p>
            <a:pPr marL="0" indent="0">
              <a:buNone/>
            </a:pPr>
            <a:r>
              <a:rPr lang="de-DE" sz="4000" dirty="0"/>
              <a:t>.b) Gib die Länge des Strings vorher und nachher in einer Tabelle aus:</a:t>
            </a:r>
          </a:p>
        </p:txBody>
      </p:sp>
      <p:pic>
        <p:nvPicPr>
          <p:cNvPr id="4" name="Grafik 3">
            <a:extLst>
              <a:ext uri="{FF2B5EF4-FFF2-40B4-BE49-F238E27FC236}">
                <a16:creationId xmlns:a16="http://schemas.microsoft.com/office/drawing/2014/main" id="{E1FCF6FA-47E3-47D7-8C26-9A709815088C}"/>
              </a:ext>
            </a:extLst>
          </p:cNvPr>
          <p:cNvPicPr>
            <a:picLocks noChangeAspect="1"/>
          </p:cNvPicPr>
          <p:nvPr/>
        </p:nvPicPr>
        <p:blipFill>
          <a:blip r:embed="rId3"/>
          <a:stretch>
            <a:fillRect/>
          </a:stretch>
        </p:blipFill>
        <p:spPr>
          <a:xfrm>
            <a:off x="5768165" y="4370763"/>
            <a:ext cx="3796499" cy="1764030"/>
          </a:xfrm>
          <a:prstGeom prst="rect">
            <a:avLst/>
          </a:prstGeom>
        </p:spPr>
      </p:pic>
    </p:spTree>
    <p:extLst>
      <p:ext uri="{BB962C8B-B14F-4D97-AF65-F5344CB8AC3E}">
        <p14:creationId xmlns:p14="http://schemas.microsoft.com/office/powerpoint/2010/main" val="105080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17000" b="-17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3195263"/>
          </a:xfrm>
        </p:spPr>
        <p:txBody>
          <a:bodyPr>
            <a:noAutofit/>
          </a:bodyPr>
          <a:lstStyle/>
          <a:p>
            <a:pPr marL="0" indent="0">
              <a:buNone/>
            </a:pPr>
            <a:r>
              <a:rPr lang="de-DE" sz="4000" dirty="0"/>
              <a:t>Die letzten drei Stellen einer Telefonnummer sollen durch xxx ersetzt werden:</a:t>
            </a:r>
          </a:p>
          <a:p>
            <a:pPr marL="0" indent="0">
              <a:buNone/>
            </a:pPr>
            <a:r>
              <a:rPr lang="de-DE" sz="4000" dirty="0"/>
              <a:t>z.B.:  +49 86779889xxx</a:t>
            </a:r>
          </a:p>
          <a:p>
            <a:pPr marL="0" indent="0">
              <a:buNone/>
            </a:pPr>
            <a:endParaRPr lang="de-DE" sz="4000" dirty="0"/>
          </a:p>
          <a:p>
            <a:pPr marL="0" indent="0">
              <a:buNone/>
            </a:pPr>
            <a:r>
              <a:rPr lang="de-DE" sz="2400" dirty="0"/>
              <a:t>Bonus: die Lösung soll unabhängig von der Länge der Telefonnummer funktionieren</a:t>
            </a:r>
          </a:p>
        </p:txBody>
      </p:sp>
    </p:spTree>
    <p:extLst>
      <p:ext uri="{BB962C8B-B14F-4D97-AF65-F5344CB8AC3E}">
        <p14:creationId xmlns:p14="http://schemas.microsoft.com/office/powerpoint/2010/main" val="657824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581159"/>
            <a:ext cx="5272888" cy="5472507"/>
          </a:xfrm>
        </p:spPr>
        <p:txBody>
          <a:bodyPr anchor="t">
            <a:noAutofit/>
          </a:bodyPr>
          <a:lstStyle/>
          <a:p>
            <a:pPr marL="0" indent="0">
              <a:buNone/>
            </a:pPr>
            <a:r>
              <a:rPr lang="de-DE" sz="2400" dirty="0">
                <a:solidFill>
                  <a:schemeClr val="bg1"/>
                </a:solidFill>
              </a:rPr>
              <a:t>Übung zum Verschachteln von verschiedenen Serverfunktionen:</a:t>
            </a:r>
          </a:p>
          <a:p>
            <a:pPr marL="0" indent="0">
              <a:buNone/>
            </a:pPr>
            <a:endParaRPr lang="de-DE" sz="3600" dirty="0">
              <a:solidFill>
                <a:schemeClr val="bg1"/>
              </a:solidFill>
            </a:endParaRPr>
          </a:p>
          <a:p>
            <a:pPr marL="0" indent="0">
              <a:buNone/>
            </a:pPr>
            <a:r>
              <a:rPr lang="de-DE" sz="3600" dirty="0">
                <a:solidFill>
                  <a:schemeClr val="bg1"/>
                </a:solidFill>
              </a:rPr>
              <a:t>Korrigiere die Fehler im Namen:</a:t>
            </a:r>
          </a:p>
          <a:p>
            <a:pPr marL="0" indent="0">
              <a:buNone/>
            </a:pPr>
            <a:r>
              <a:rPr lang="de-DE" sz="3600" b="1" dirty="0">
                <a:solidFill>
                  <a:schemeClr val="bg1"/>
                </a:solidFill>
              </a:rPr>
              <a:t>Wilham Shakesbeer </a:t>
            </a:r>
            <a:r>
              <a:rPr lang="de-DE" sz="3600" dirty="0">
                <a:solidFill>
                  <a:schemeClr val="bg1"/>
                </a:solidFill>
              </a:rPr>
              <a:t>(William Shakespeare)</a:t>
            </a:r>
          </a:p>
          <a:p>
            <a:pPr marL="0" indent="0">
              <a:buNone/>
            </a:pPr>
            <a:r>
              <a:rPr lang="de-DE" sz="3600" dirty="0">
                <a:solidFill>
                  <a:schemeClr val="bg1"/>
                </a:solidFill>
              </a:rPr>
              <a:t>Dabei sollen Buchstaben, die schon stimmen, beibehalten werden.</a:t>
            </a:r>
          </a:p>
        </p:txBody>
      </p:sp>
      <p:sp>
        <p:nvSpPr>
          <p:cNvPr id="9"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Text, Buch, suchend, schwarz enthält.&#10;&#10;Automatisch generierte Beschreibung">
            <a:extLst>
              <a:ext uri="{FF2B5EF4-FFF2-40B4-BE49-F238E27FC236}">
                <a16:creationId xmlns:a16="http://schemas.microsoft.com/office/drawing/2014/main" id="{6D8A2826-5C84-41A3-9F7B-F6DB53B2C5EB}"/>
              </a:ext>
            </a:extLst>
          </p:cNvPr>
          <p:cNvPicPr>
            <a:picLocks noChangeAspect="1"/>
          </p:cNvPicPr>
          <p:nvPr/>
        </p:nvPicPr>
        <p:blipFill rotWithShape="1">
          <a:blip r:embed="rId3">
            <a:extLst>
              <a:ext uri="{28A0092B-C50C-407E-A947-70E740481C1C}">
                <a14:useLocalDpi xmlns:a14="http://schemas.microsoft.com/office/drawing/2010/main" val="0"/>
              </a:ext>
            </a:extLst>
          </a:blip>
          <a:srcRect b="10242"/>
          <a:stretch/>
        </p:blipFill>
        <p:spPr>
          <a:xfrm>
            <a:off x="6893317"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422254632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82BD70C-C4A0-46C4-9518-A731098B4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BD1B886A-E5FD-4CA8-AF5D-6BD22869C406}"/>
              </a:ext>
            </a:extLst>
          </p:cNvPr>
          <p:cNvSpPr>
            <a:spLocks noGrp="1"/>
          </p:cNvSpPr>
          <p:nvPr>
            <p:ph type="title"/>
          </p:nvPr>
        </p:nvSpPr>
        <p:spPr>
          <a:xfrm>
            <a:off x="5982504" y="2390833"/>
            <a:ext cx="5319433" cy="3983702"/>
          </a:xfrm>
        </p:spPr>
        <p:txBody>
          <a:bodyPr vert="horz" lIns="91440" tIns="45720" rIns="91440" bIns="45720" rtlCol="0" anchor="t">
            <a:noAutofit/>
          </a:bodyPr>
          <a:lstStyle/>
          <a:p>
            <a:r>
              <a:rPr lang="en-US" kern="1200" dirty="0">
                <a:solidFill>
                  <a:schemeClr val="bg1"/>
                </a:solidFill>
                <a:latin typeface="+mj-lt"/>
                <a:ea typeface="+mj-ea"/>
                <a:cs typeface="+mj-cs"/>
              </a:rPr>
              <a:t>Wenn nicht anders angegeben, verwenden wir für alle Abfragen ab hier die </a:t>
            </a:r>
            <a:r>
              <a:rPr lang="en-US" b="1" kern="1200" dirty="0">
                <a:solidFill>
                  <a:srgbClr val="FFC000"/>
                </a:solidFill>
                <a:latin typeface="+mj-lt"/>
                <a:ea typeface="+mj-ea"/>
                <a:cs typeface="+mj-cs"/>
              </a:rPr>
              <a:t>Northwind</a:t>
            </a:r>
            <a:r>
              <a:rPr lang="en-US" kern="1200" dirty="0">
                <a:solidFill>
                  <a:schemeClr val="bg1"/>
                </a:solidFill>
                <a:latin typeface="+mj-lt"/>
                <a:ea typeface="+mj-ea"/>
                <a:cs typeface="+mj-cs"/>
              </a:rPr>
              <a:t>-Beispieldatenbank.</a:t>
            </a:r>
          </a:p>
        </p:txBody>
      </p:sp>
      <p:sp>
        <p:nvSpPr>
          <p:cNvPr id="18" name="Freeform: Shape 17">
            <a:extLst>
              <a:ext uri="{FF2B5EF4-FFF2-40B4-BE49-F238E27FC236}">
                <a16:creationId xmlns:a16="http://schemas.microsoft.com/office/drawing/2014/main" id="{39B74A45-BDDD-4892-B8C0-B290C0944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79352" cy="6374535"/>
          </a:xfrm>
          <a:custGeom>
            <a:avLst/>
            <a:gdLst>
              <a:gd name="connsiteX0" fmla="*/ 609861 w 5379352"/>
              <a:gd name="connsiteY0" fmla="*/ 6374535 h 6374535"/>
              <a:gd name="connsiteX1" fmla="*/ 3449004 w 5379352"/>
              <a:gd name="connsiteY1" fmla="*/ 6374535 h 6374535"/>
              <a:gd name="connsiteX2" fmla="*/ 3628245 w 5379352"/>
              <a:gd name="connsiteY2" fmla="*/ 6288190 h 6374535"/>
              <a:gd name="connsiteX3" fmla="*/ 5379352 w 5379352"/>
              <a:gd name="connsiteY3" fmla="*/ 3346018 h 6374535"/>
              <a:gd name="connsiteX4" fmla="*/ 2033334 w 5379352"/>
              <a:gd name="connsiteY4" fmla="*/ 0 h 6374535"/>
              <a:gd name="connsiteX5" fmla="*/ 129310 w 5379352"/>
              <a:gd name="connsiteY5" fmla="*/ 594192 h 6374535"/>
              <a:gd name="connsiteX6" fmla="*/ 0 w 5379352"/>
              <a:gd name="connsiteY6" fmla="*/ 692103 h 6374535"/>
              <a:gd name="connsiteX7" fmla="*/ 0 w 5379352"/>
              <a:gd name="connsiteY7" fmla="*/ 5999934 h 6374535"/>
              <a:gd name="connsiteX8" fmla="*/ 129311 w 5379352"/>
              <a:gd name="connsiteY8" fmla="*/ 6097845 h 6374535"/>
              <a:gd name="connsiteX9" fmla="*/ 367831 w 5379352"/>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9352" h="6374535">
                <a:moveTo>
                  <a:pt x="609861" y="6374535"/>
                </a:moveTo>
                <a:lnTo>
                  <a:pt x="3449004" y="6374535"/>
                </a:lnTo>
                <a:lnTo>
                  <a:pt x="3628245" y="6288190"/>
                </a:lnTo>
                <a:cubicBezTo>
                  <a:pt x="4671283" y="5721578"/>
                  <a:pt x="5379352" y="4616487"/>
                  <a:pt x="5379352" y="3346018"/>
                </a:cubicBezTo>
                <a:cubicBezTo>
                  <a:pt x="5379352" y="1498063"/>
                  <a:pt x="3881289" y="0"/>
                  <a:pt x="2033334" y="0"/>
                </a:cubicBezTo>
                <a:cubicBezTo>
                  <a:pt x="1325914" y="0"/>
                  <a:pt x="669769" y="219535"/>
                  <a:pt x="129310" y="594192"/>
                </a:cubicBezTo>
                <a:lnTo>
                  <a:pt x="0" y="692103"/>
                </a:lnTo>
                <a:lnTo>
                  <a:pt x="0" y="5999934"/>
                </a:lnTo>
                <a:lnTo>
                  <a:pt x="129311" y="6097845"/>
                </a:lnTo>
                <a:cubicBezTo>
                  <a:pt x="206519" y="6151367"/>
                  <a:pt x="286089" y="6201724"/>
                  <a:pt x="367831" y="6248727"/>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C516C73E-9465-4C9E-9B86-9E58FB326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 y="0"/>
            <a:ext cx="5210147" cy="6210629"/>
          </a:xfrm>
          <a:custGeom>
            <a:avLst/>
            <a:gdLst>
              <a:gd name="connsiteX0" fmla="*/ 1058223 w 5210147"/>
              <a:gd name="connsiteY0" fmla="*/ 0 h 6210629"/>
              <a:gd name="connsiteX1" fmla="*/ 3003078 w 5210147"/>
              <a:gd name="connsiteY1" fmla="*/ 0 h 6210629"/>
              <a:gd name="connsiteX2" fmla="*/ 3266657 w 5210147"/>
              <a:gd name="connsiteY2" fmla="*/ 96471 h 6210629"/>
              <a:gd name="connsiteX3" fmla="*/ 5210147 w 5210147"/>
              <a:gd name="connsiteY3" fmla="*/ 3028517 h 6210629"/>
              <a:gd name="connsiteX4" fmla="*/ 2028035 w 5210147"/>
              <a:gd name="connsiteY4" fmla="*/ 6210629 h 6210629"/>
              <a:gd name="connsiteX5" fmla="*/ 3916 w 5210147"/>
              <a:gd name="connsiteY5" fmla="*/ 5483989 h 6210629"/>
              <a:gd name="connsiteX6" fmla="*/ 0 w 5210147"/>
              <a:gd name="connsiteY6" fmla="*/ 5480430 h 6210629"/>
              <a:gd name="connsiteX7" fmla="*/ 0 w 5210147"/>
              <a:gd name="connsiteY7" fmla="*/ 576603 h 6210629"/>
              <a:gd name="connsiteX8" fmla="*/ 3916 w 5210147"/>
              <a:gd name="connsiteY8" fmla="*/ 573044 h 6210629"/>
              <a:gd name="connsiteX9" fmla="*/ 933918 w 5210147"/>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0147" h="6210629">
                <a:moveTo>
                  <a:pt x="1058223" y="0"/>
                </a:moveTo>
                <a:lnTo>
                  <a:pt x="3003078" y="0"/>
                </a:lnTo>
                <a:lnTo>
                  <a:pt x="3266657" y="96471"/>
                </a:lnTo>
                <a:cubicBezTo>
                  <a:pt x="4408765" y="579542"/>
                  <a:pt x="5210147" y="1710443"/>
                  <a:pt x="5210147" y="3028517"/>
                </a:cubicBezTo>
                <a:cubicBezTo>
                  <a:pt x="5210147" y="4785949"/>
                  <a:pt x="3785467" y="6210629"/>
                  <a:pt x="2028035" y="6210629"/>
                </a:cubicBezTo>
                <a:cubicBezTo>
                  <a:pt x="1259159" y="6210629"/>
                  <a:pt x="553973" y="5937936"/>
                  <a:pt x="3916" y="5483989"/>
                </a:cubicBezTo>
                <a:lnTo>
                  <a:pt x="0" y="5480430"/>
                </a:lnTo>
                <a:lnTo>
                  <a:pt x="0" y="576603"/>
                </a:lnTo>
                <a:lnTo>
                  <a:pt x="3916" y="573044"/>
                </a:lnTo>
                <a:cubicBezTo>
                  <a:pt x="278945" y="346070"/>
                  <a:pt x="592755" y="164410"/>
                  <a:pt x="933918" y="394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Datenbank">
            <a:extLst>
              <a:ext uri="{FF2B5EF4-FFF2-40B4-BE49-F238E27FC236}">
                <a16:creationId xmlns:a16="http://schemas.microsoft.com/office/drawing/2014/main" id="{729CA969-52F4-461D-AD1C-06088C7F9B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941" y="1301551"/>
            <a:ext cx="3440610" cy="3440610"/>
          </a:xfrm>
          <a:prstGeom prst="rect">
            <a:avLst/>
          </a:prstGeom>
        </p:spPr>
      </p:pic>
    </p:spTree>
    <p:extLst>
      <p:ext uri="{BB962C8B-B14F-4D97-AF65-F5344CB8AC3E}">
        <p14:creationId xmlns:p14="http://schemas.microsoft.com/office/powerpoint/2010/main" val="201071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781457" y="745761"/>
            <a:ext cx="5314543" cy="4710660"/>
          </a:xfrm>
        </p:spPr>
        <p:txBody>
          <a:bodyPr anchor="t">
            <a:noAutofit/>
          </a:bodyPr>
          <a:lstStyle/>
          <a:p>
            <a:pPr marL="0" indent="0">
              <a:buNone/>
            </a:pPr>
            <a:r>
              <a:rPr lang="de-DE" sz="4000" dirty="0">
                <a:solidFill>
                  <a:schemeClr val="bg1"/>
                </a:solidFill>
              </a:rPr>
              <a:t>Von der Telefonnummer aus der Customers-Tabelle sollen nur die letzten 3 Zeichen angezeigt werden; alle anderen sollen mit x ersetzt werden. (xxxxxxxxxxxxxxx789)</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a:extLst>
              <a:ext uri="{FF2B5EF4-FFF2-40B4-BE49-F238E27FC236}">
                <a16:creationId xmlns:a16="http://schemas.microsoft.com/office/drawing/2014/main" id="{764E76E1-85AA-4AB0-81ED-4EF184E0265F}"/>
              </a:ext>
            </a:extLst>
          </p:cNvPr>
          <p:cNvPicPr>
            <a:picLocks noChangeAspect="1"/>
          </p:cNvPicPr>
          <p:nvPr/>
        </p:nvPicPr>
        <p:blipFill rotWithShape="1">
          <a:blip r:embed="rId3">
            <a:extLst>
              <a:ext uri="{28A0092B-C50C-407E-A947-70E740481C1C}">
                <a14:useLocalDpi xmlns:a14="http://schemas.microsoft.com/office/drawing/2010/main" val="0"/>
              </a:ext>
            </a:extLst>
          </a:blip>
          <a:srcRect l="20768" r="20051"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5" name="Textfeld 4">
            <a:extLst>
              <a:ext uri="{FF2B5EF4-FFF2-40B4-BE49-F238E27FC236}">
                <a16:creationId xmlns:a16="http://schemas.microsoft.com/office/drawing/2014/main" id="{D4CC2E04-6780-4962-B68A-1D690545C419}"/>
              </a:ext>
            </a:extLst>
          </p:cNvPr>
          <p:cNvSpPr txBox="1"/>
          <p:nvPr/>
        </p:nvSpPr>
        <p:spPr>
          <a:xfrm>
            <a:off x="929389" y="5951095"/>
            <a:ext cx="8859187" cy="461665"/>
          </a:xfrm>
          <a:prstGeom prst="rect">
            <a:avLst/>
          </a:prstGeom>
          <a:noFill/>
        </p:spPr>
        <p:txBody>
          <a:bodyPr wrap="square" rtlCol="0">
            <a:spAutoFit/>
          </a:bodyPr>
          <a:lstStyle/>
          <a:p>
            <a:r>
              <a:rPr lang="de-DE" sz="2400" dirty="0">
                <a:solidFill>
                  <a:schemeClr val="bg1"/>
                </a:solidFill>
              </a:rPr>
              <a:t>…Wie das oft mit unseren Kreditkarteninformationen gemacht wird.</a:t>
            </a:r>
          </a:p>
        </p:txBody>
      </p:sp>
    </p:spTree>
    <p:extLst>
      <p:ext uri="{BB962C8B-B14F-4D97-AF65-F5344CB8AC3E}">
        <p14:creationId xmlns:p14="http://schemas.microsoft.com/office/powerpoint/2010/main" val="379944103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marL="0" indent="0">
              <a:buNone/>
            </a:pPr>
            <a:r>
              <a:rPr lang="de-DE" sz="4000" dirty="0"/>
              <a:t>Optional: Gleiche Übung wie oben, aber mit </a:t>
            </a:r>
            <a:r>
              <a:rPr lang="de-DE" sz="4000" b="1" dirty="0">
                <a:solidFill>
                  <a:srgbClr val="FFC000"/>
                </a:solidFill>
              </a:rPr>
              <a:t>AdventureWorks</a:t>
            </a:r>
            <a:r>
              <a:rPr lang="de-DE" sz="4000" dirty="0"/>
              <a:t> Datenbank: Nur die letzten drei Stellen der Kreditkartennummer aus der CreditCard-Tabelle sollen angezeigt werden. </a:t>
            </a:r>
          </a:p>
        </p:txBody>
      </p:sp>
    </p:spTree>
    <p:extLst>
      <p:ext uri="{BB962C8B-B14F-4D97-AF65-F5344CB8AC3E}">
        <p14:creationId xmlns:p14="http://schemas.microsoft.com/office/powerpoint/2010/main" val="4186427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FC693E-AB49-4FE7-9CBF-B549CE7EEBA5}"/>
              </a:ext>
            </a:extLst>
          </p:cNvPr>
          <p:cNvSpPr>
            <a:spLocks noGrp="1"/>
          </p:cNvSpPr>
          <p:nvPr>
            <p:ph type="title"/>
          </p:nvPr>
        </p:nvSpPr>
        <p:spPr/>
        <p:txBody>
          <a:bodyPr>
            <a:normAutofit/>
          </a:bodyPr>
          <a:lstStyle/>
          <a:p>
            <a:r>
              <a:rPr lang="de-DE" sz="9600" dirty="0"/>
              <a:t>Tabellenabfragen</a:t>
            </a:r>
          </a:p>
        </p:txBody>
      </p:sp>
      <p:sp>
        <p:nvSpPr>
          <p:cNvPr id="3" name="Textplatzhalter 2">
            <a:extLst>
              <a:ext uri="{FF2B5EF4-FFF2-40B4-BE49-F238E27FC236}">
                <a16:creationId xmlns:a16="http://schemas.microsoft.com/office/drawing/2014/main" id="{ECBE8C49-F20A-4A33-BE19-B88F580D747B}"/>
              </a:ext>
            </a:extLst>
          </p:cNvPr>
          <p:cNvSpPr>
            <a:spLocks noGrp="1"/>
          </p:cNvSpPr>
          <p:nvPr>
            <p:ph type="body" idx="1"/>
          </p:nvPr>
        </p:nvSpPr>
        <p:spPr/>
        <p:txBody>
          <a:bodyPr/>
          <a:lstStyle/>
          <a:p>
            <a:r>
              <a:rPr lang="de-DE" dirty="0"/>
              <a:t>Einfache SELECT-Statements aus Datenbanktabellen</a:t>
            </a:r>
          </a:p>
        </p:txBody>
      </p:sp>
    </p:spTree>
    <p:extLst>
      <p:ext uri="{BB962C8B-B14F-4D97-AF65-F5344CB8AC3E}">
        <p14:creationId xmlns:p14="http://schemas.microsoft.com/office/powerpoint/2010/main" val="238817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2871982"/>
            <a:ext cx="5006336" cy="3181684"/>
          </a:xfrm>
        </p:spPr>
        <p:txBody>
          <a:bodyPr anchor="t">
            <a:normAutofit/>
          </a:bodyPr>
          <a:lstStyle/>
          <a:p>
            <a:pPr marL="0" indent="0">
              <a:buNone/>
            </a:pPr>
            <a:r>
              <a:rPr lang="de-DE" sz="4000" dirty="0">
                <a:solidFill>
                  <a:schemeClr val="bg1"/>
                </a:solidFill>
              </a:rPr>
              <a:t>Gib KundenID, Firmenname, Kontaktperson und Telefonnummer aller Kunden aus.</a:t>
            </a:r>
          </a:p>
        </p:txBody>
      </p:sp>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Person, Mann, Kleidung, Anzug enthält.&#10;&#10;Automatisch generierte Beschreibung">
            <a:extLst>
              <a:ext uri="{FF2B5EF4-FFF2-40B4-BE49-F238E27FC236}">
                <a16:creationId xmlns:a16="http://schemas.microsoft.com/office/drawing/2014/main" id="{FAAEE68E-A1A1-42C9-A8CC-314D6C652652}"/>
              </a:ext>
            </a:extLst>
          </p:cNvPr>
          <p:cNvPicPr>
            <a:picLocks noChangeAspect="1"/>
          </p:cNvPicPr>
          <p:nvPr/>
        </p:nvPicPr>
        <p:blipFill rotWithShape="1">
          <a:blip r:embed="rId3">
            <a:extLst>
              <a:ext uri="{28A0092B-C50C-407E-A947-70E740481C1C}">
                <a14:useLocalDpi xmlns:a14="http://schemas.microsoft.com/office/drawing/2010/main" val="0"/>
              </a:ext>
            </a:extLst>
          </a:blip>
          <a:srcRect l="12442" r="29362" b="-1"/>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278838419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39000" b="-39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1053664" y="3023017"/>
            <a:ext cx="9034716" cy="1833797"/>
          </a:xfrm>
        </p:spPr>
        <p:txBody>
          <a:bodyPr>
            <a:normAutofit/>
          </a:bodyPr>
          <a:lstStyle/>
          <a:p>
            <a:pPr marL="0" indent="0">
              <a:buNone/>
            </a:pPr>
            <a:r>
              <a:rPr lang="de-DE" dirty="0"/>
              <a:t>Gib die ProduktID, den Produktnamen und den Stückpreis aus.</a:t>
            </a:r>
          </a:p>
        </p:txBody>
      </p:sp>
    </p:spTree>
    <p:extLst>
      <p:ext uri="{BB962C8B-B14F-4D97-AF65-F5344CB8AC3E}">
        <p14:creationId xmlns:p14="http://schemas.microsoft.com/office/powerpoint/2010/main" val="1151847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DF45E2-2F13-42DF-B80F-F27E331A5843}"/>
              </a:ext>
            </a:extLst>
          </p:cNvPr>
          <p:cNvSpPr>
            <a:spLocks noGrp="1"/>
          </p:cNvSpPr>
          <p:nvPr>
            <p:ph type="title"/>
          </p:nvPr>
        </p:nvSpPr>
        <p:spPr/>
        <p:txBody>
          <a:bodyPr>
            <a:normAutofit/>
          </a:bodyPr>
          <a:lstStyle/>
          <a:p>
            <a:r>
              <a:rPr lang="de-DE" sz="9600" dirty="0"/>
              <a:t>Simple Select</a:t>
            </a:r>
          </a:p>
        </p:txBody>
      </p:sp>
      <p:sp>
        <p:nvSpPr>
          <p:cNvPr id="3" name="Textplatzhalter 2">
            <a:extLst>
              <a:ext uri="{FF2B5EF4-FFF2-40B4-BE49-F238E27FC236}">
                <a16:creationId xmlns:a16="http://schemas.microsoft.com/office/drawing/2014/main" id="{A8618479-5EBA-4049-A406-6720E108F66A}"/>
              </a:ext>
            </a:extLst>
          </p:cNvPr>
          <p:cNvSpPr>
            <a:spLocks noGrp="1"/>
          </p:cNvSpPr>
          <p:nvPr>
            <p:ph type="body" idx="1"/>
          </p:nvPr>
        </p:nvSpPr>
        <p:spPr/>
        <p:txBody>
          <a:bodyPr/>
          <a:lstStyle/>
          <a:p>
            <a:r>
              <a:rPr lang="de-DE" dirty="0"/>
              <a:t>Text, Zahlen, Berechnungen, Spaltenüberschriften</a:t>
            </a:r>
          </a:p>
        </p:txBody>
      </p:sp>
    </p:spTree>
    <p:extLst>
      <p:ext uri="{BB962C8B-B14F-4D97-AF65-F5344CB8AC3E}">
        <p14:creationId xmlns:p14="http://schemas.microsoft.com/office/powerpoint/2010/main" val="4057468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1663908"/>
            <a:ext cx="5006336" cy="4389758"/>
          </a:xfrm>
        </p:spPr>
        <p:txBody>
          <a:bodyPr anchor="t">
            <a:noAutofit/>
          </a:bodyPr>
          <a:lstStyle/>
          <a:p>
            <a:pPr marL="0" indent="0">
              <a:buNone/>
            </a:pPr>
            <a:r>
              <a:rPr lang="de-DE" dirty="0">
                <a:solidFill>
                  <a:schemeClr val="bg1"/>
                </a:solidFill>
              </a:rPr>
              <a:t>Gib die Nettofrachtkosten, Bruttofrachtkosten und die Mehrwertsteuer aus (Berechnung).</a:t>
            </a:r>
          </a:p>
        </p:txBody>
      </p:sp>
      <p:sp>
        <p:nvSpPr>
          <p:cNvPr id="11" name="Freeform: Shape 1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Grafik 5" descr="Ein Bild, das Container, sitzend, rot, Ziegelstein enthält.&#10;&#10;Automatisch generierte Beschreibung">
            <a:extLst>
              <a:ext uri="{FF2B5EF4-FFF2-40B4-BE49-F238E27FC236}">
                <a16:creationId xmlns:a16="http://schemas.microsoft.com/office/drawing/2014/main" id="{72FF4CFB-15D0-431F-B976-1FB364ADDEFC}"/>
              </a:ext>
            </a:extLst>
          </p:cNvPr>
          <p:cNvPicPr>
            <a:picLocks noChangeAspect="1"/>
          </p:cNvPicPr>
          <p:nvPr/>
        </p:nvPicPr>
        <p:blipFill rotWithShape="1">
          <a:blip r:embed="rId3">
            <a:extLst>
              <a:ext uri="{28A0092B-C50C-407E-A947-70E740481C1C}">
                <a14:useLocalDpi xmlns:a14="http://schemas.microsoft.com/office/drawing/2010/main" val="0"/>
              </a:ext>
            </a:extLst>
          </a:blip>
          <a:srcRect l="23733" r="24660"/>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311583111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B99798-4565-4339-B3BB-0FE32930285C}"/>
              </a:ext>
            </a:extLst>
          </p:cNvPr>
          <p:cNvSpPr>
            <a:spLocks noGrp="1"/>
          </p:cNvSpPr>
          <p:nvPr>
            <p:ph type="title"/>
          </p:nvPr>
        </p:nvSpPr>
        <p:spPr>
          <a:xfrm>
            <a:off x="831850" y="1709738"/>
            <a:ext cx="10515600" cy="4181396"/>
          </a:xfrm>
        </p:spPr>
        <p:txBody>
          <a:bodyPr>
            <a:noAutofit/>
          </a:bodyPr>
          <a:lstStyle/>
          <a:p>
            <a:r>
              <a:rPr lang="de-DE" sz="9600" dirty="0"/>
              <a:t>Tabellenabfragen und Datumsfunktionen</a:t>
            </a:r>
          </a:p>
        </p:txBody>
      </p:sp>
    </p:spTree>
    <p:extLst>
      <p:ext uri="{BB962C8B-B14F-4D97-AF65-F5344CB8AC3E}">
        <p14:creationId xmlns:p14="http://schemas.microsoft.com/office/powerpoint/2010/main" val="3133498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762000" y="2279018"/>
            <a:ext cx="5314543" cy="3375920"/>
          </a:xfrm>
        </p:spPr>
        <p:txBody>
          <a:bodyPr anchor="t">
            <a:normAutofit/>
          </a:bodyPr>
          <a:lstStyle/>
          <a:p>
            <a:pPr marL="0" indent="0">
              <a:buNone/>
            </a:pPr>
            <a:r>
              <a:rPr lang="de-DE" dirty="0">
                <a:solidFill>
                  <a:schemeClr val="bg1"/>
                </a:solidFill>
              </a:rPr>
              <a:t>Gib die Datumsdifferenz zwischen Lieferdatum und Wunschtermin der Bestellungen aus.</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Spielzeug enthält.&#10;&#10;Automatisch generierte Beschreibung">
            <a:extLst>
              <a:ext uri="{FF2B5EF4-FFF2-40B4-BE49-F238E27FC236}">
                <a16:creationId xmlns:a16="http://schemas.microsoft.com/office/drawing/2014/main" id="{E802B810-2376-4BAC-93FB-F97C8C80B77A}"/>
              </a:ext>
            </a:extLst>
          </p:cNvPr>
          <p:cNvPicPr>
            <a:picLocks noChangeAspect="1"/>
          </p:cNvPicPr>
          <p:nvPr/>
        </p:nvPicPr>
        <p:blipFill rotWithShape="1">
          <a:blip r:embed="rId3">
            <a:extLst>
              <a:ext uri="{28A0092B-C50C-407E-A947-70E740481C1C}">
                <a14:useLocalDpi xmlns:a14="http://schemas.microsoft.com/office/drawing/2010/main" val="0"/>
              </a:ext>
            </a:extLst>
          </a:blip>
          <a:srcRect t="8901" r="-2" b="28749"/>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0946389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6" name="Freeform: Shape 2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Grafik 5">
            <a:extLst>
              <a:ext uri="{FF2B5EF4-FFF2-40B4-BE49-F238E27FC236}">
                <a16:creationId xmlns:a16="http://schemas.microsoft.com/office/drawing/2014/main" id="{49D273E6-FF26-4B8D-AA0A-79C5C69D8DB5}"/>
              </a:ext>
            </a:extLst>
          </p:cNvPr>
          <p:cNvPicPr>
            <a:picLocks noChangeAspect="1"/>
          </p:cNvPicPr>
          <p:nvPr/>
        </p:nvPicPr>
        <p:blipFill rotWithShape="1">
          <a:blip r:embed="rId3">
            <a:extLst>
              <a:ext uri="{28A0092B-C50C-407E-A947-70E740481C1C}">
                <a14:useLocalDpi xmlns:a14="http://schemas.microsoft.com/office/drawing/2010/main" val="0"/>
              </a:ext>
            </a:extLst>
          </a:blip>
          <a:srcRect l="3768" r="-2" b="-2"/>
          <a:stretch/>
        </p:blipFill>
        <p:spPr>
          <a:xfrm>
            <a:off x="2" y="-2"/>
            <a:ext cx="5441859" cy="5654940"/>
          </a:xfrm>
          <a:custGeom>
            <a:avLst/>
            <a:gdLst>
              <a:gd name="connsiteX0" fmla="*/ 0 w 5441859"/>
              <a:gd name="connsiteY0" fmla="*/ 0 h 5654940"/>
              <a:gd name="connsiteX1" fmla="*/ 4400491 w 5441859"/>
              <a:gd name="connsiteY1" fmla="*/ 0 h 5654940"/>
              <a:gd name="connsiteX2" fmla="*/ 4484766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111646" y="254833"/>
            <a:ext cx="6850505" cy="6400800"/>
          </a:xfrm>
        </p:spPr>
        <p:txBody>
          <a:bodyPr anchor="t">
            <a:noAutofit/>
          </a:bodyPr>
          <a:lstStyle/>
          <a:p>
            <a:pPr marL="0" indent="0">
              <a:lnSpc>
                <a:spcPct val="100000"/>
              </a:lnSpc>
              <a:spcBef>
                <a:spcPts val="0"/>
              </a:spcBef>
              <a:buNone/>
            </a:pPr>
            <a:r>
              <a:rPr lang="de-DE" sz="4000" dirty="0">
                <a:solidFill>
                  <a:schemeClr val="bg1"/>
                </a:solidFill>
              </a:rPr>
              <a:t> Gib die Bestellnummer,</a:t>
            </a:r>
          </a:p>
          <a:p>
            <a:pPr marL="0" indent="0">
              <a:lnSpc>
                <a:spcPct val="100000"/>
              </a:lnSpc>
              <a:spcBef>
                <a:spcPts val="0"/>
              </a:spcBef>
              <a:buNone/>
            </a:pPr>
            <a:r>
              <a:rPr lang="de-DE" sz="4000" dirty="0">
                <a:solidFill>
                  <a:schemeClr val="bg1"/>
                </a:solidFill>
              </a:rPr>
              <a:t>     den Wunschtermin,</a:t>
            </a:r>
          </a:p>
          <a:p>
            <a:pPr marL="0" indent="0">
              <a:lnSpc>
                <a:spcPct val="100000"/>
              </a:lnSpc>
              <a:spcBef>
                <a:spcPts val="0"/>
              </a:spcBef>
              <a:buNone/>
            </a:pPr>
            <a:r>
              <a:rPr lang="de-DE" sz="4000" dirty="0">
                <a:solidFill>
                  <a:schemeClr val="bg1"/>
                </a:solidFill>
              </a:rPr>
              <a:t>      das Lieferdatum und</a:t>
            </a:r>
          </a:p>
          <a:p>
            <a:pPr marL="0" indent="0">
              <a:lnSpc>
                <a:spcPct val="100000"/>
              </a:lnSpc>
              <a:spcBef>
                <a:spcPts val="0"/>
              </a:spcBef>
              <a:buNone/>
            </a:pPr>
            <a:r>
              <a:rPr lang="de-DE" sz="4000" dirty="0">
                <a:solidFill>
                  <a:schemeClr val="bg1"/>
                </a:solidFill>
              </a:rPr>
              <a:t>     die Lieferverzögerung aus.</a:t>
            </a:r>
          </a:p>
          <a:p>
            <a:pPr marL="571500" indent="-571500">
              <a:buFont typeface="Arial" panose="020B0604020202020204" pitchFamily="34" charset="0"/>
              <a:buChar char="•"/>
            </a:pPr>
            <a:r>
              <a:rPr lang="de-DE" sz="3600" dirty="0">
                <a:solidFill>
                  <a:schemeClr val="bg1"/>
                </a:solidFill>
              </a:rPr>
              <a:t>Ergebnisse von Bestellungen, die noch nicht geliefert wurden, sollen nicht ausgegeben werden.</a:t>
            </a:r>
          </a:p>
          <a:p>
            <a:pPr marL="571500" indent="-571500">
              <a:buFont typeface="Arial" panose="020B0604020202020204" pitchFamily="34" charset="0"/>
              <a:buChar char="•"/>
            </a:pPr>
            <a:r>
              <a:rPr lang="de-DE" sz="3600" dirty="0">
                <a:solidFill>
                  <a:schemeClr val="bg1"/>
                </a:solidFill>
              </a:rPr>
              <a:t>Ordne das Ergebnis absteigend von der größten zur kleinsten Lieferverzögerung.</a:t>
            </a:r>
          </a:p>
        </p:txBody>
      </p:sp>
    </p:spTree>
    <p:extLst>
      <p:ext uri="{BB962C8B-B14F-4D97-AF65-F5344CB8AC3E}">
        <p14:creationId xmlns:p14="http://schemas.microsoft.com/office/powerpoint/2010/main" val="160716942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10000" t="-4000" r="-2000" b="-5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1873703"/>
            <a:ext cx="10515600" cy="3110594"/>
          </a:xfrm>
        </p:spPr>
        <p:txBody>
          <a:bodyPr>
            <a:noAutofit/>
          </a:bodyPr>
          <a:lstStyle/>
          <a:p>
            <a:pPr marL="0" indent="0">
              <a:buNone/>
            </a:pPr>
            <a:r>
              <a:rPr lang="de-DE" sz="4400" dirty="0"/>
              <a:t>Gib die Mitarbeiternummer, den vollständigen Namen (in einer Spalte), die Anrede, das Geburtsdatum (ohne Zeitangabe) und die Telefonnummer aller Angestellten aus.</a:t>
            </a:r>
          </a:p>
        </p:txBody>
      </p:sp>
    </p:spTree>
    <p:extLst>
      <p:ext uri="{BB962C8B-B14F-4D97-AF65-F5344CB8AC3E}">
        <p14:creationId xmlns:p14="http://schemas.microsoft.com/office/powerpoint/2010/main" val="3337206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F0D8A0-2FCF-446E-A59D-A70E98DCF98C}"/>
              </a:ext>
            </a:extLst>
          </p:cNvPr>
          <p:cNvSpPr>
            <a:spLocks noGrp="1"/>
          </p:cNvSpPr>
          <p:nvPr>
            <p:ph type="title"/>
          </p:nvPr>
        </p:nvSpPr>
        <p:spPr/>
        <p:txBody>
          <a:bodyPr>
            <a:normAutofit/>
          </a:bodyPr>
          <a:lstStyle/>
          <a:p>
            <a:r>
              <a:rPr lang="de-DE" sz="9600" dirty="0"/>
              <a:t>WHERE</a:t>
            </a:r>
          </a:p>
        </p:txBody>
      </p:sp>
      <p:sp>
        <p:nvSpPr>
          <p:cNvPr id="3" name="Textplatzhalter 2">
            <a:extLst>
              <a:ext uri="{FF2B5EF4-FFF2-40B4-BE49-F238E27FC236}">
                <a16:creationId xmlns:a16="http://schemas.microsoft.com/office/drawing/2014/main" id="{34A95BD0-CBCD-4E70-BF4F-4DFFE61F7E59}"/>
              </a:ext>
            </a:extLst>
          </p:cNvPr>
          <p:cNvSpPr>
            <a:spLocks noGrp="1"/>
          </p:cNvSpPr>
          <p:nvPr>
            <p:ph type="body" idx="1"/>
          </p:nvPr>
        </p:nvSpPr>
        <p:spPr/>
        <p:txBody>
          <a:bodyPr/>
          <a:lstStyle/>
          <a:p>
            <a:r>
              <a:rPr lang="de-DE" dirty="0"/>
              <a:t>Abfragen mit Bedingungen</a:t>
            </a:r>
          </a:p>
        </p:txBody>
      </p:sp>
    </p:spTree>
    <p:extLst>
      <p:ext uri="{BB962C8B-B14F-4D97-AF65-F5344CB8AC3E}">
        <p14:creationId xmlns:p14="http://schemas.microsoft.com/office/powerpoint/2010/main" val="2578698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13000" b="-13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marL="0" lvl="0" indent="0">
              <a:buNone/>
            </a:pPr>
            <a:r>
              <a:rPr lang="de-DE" dirty="0"/>
              <a:t>Gib nur die Kunden aus, die in Frankreich ansässig sind.</a:t>
            </a:r>
          </a:p>
        </p:txBody>
      </p:sp>
    </p:spTree>
    <p:extLst>
      <p:ext uri="{BB962C8B-B14F-4D97-AF65-F5344CB8AC3E}">
        <p14:creationId xmlns:p14="http://schemas.microsoft.com/office/powerpoint/2010/main" val="1194524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17000" b="-17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2642453"/>
            <a:ext cx="10515600" cy="2596745"/>
          </a:xfrm>
        </p:spPr>
        <p:txBody>
          <a:bodyPr>
            <a:noAutofit/>
          </a:bodyPr>
          <a:lstStyle/>
          <a:p>
            <a:pPr marL="0" lvl="0" indent="0">
              <a:buNone/>
            </a:pPr>
            <a:r>
              <a:rPr lang="de-DE" dirty="0"/>
              <a:t>Gib alle Kunden aus, die in Buenos Aires in Argentinien ansässig sind.</a:t>
            </a:r>
          </a:p>
        </p:txBody>
      </p:sp>
    </p:spTree>
    <p:extLst>
      <p:ext uri="{BB962C8B-B14F-4D97-AF65-F5344CB8AC3E}">
        <p14:creationId xmlns:p14="http://schemas.microsoft.com/office/powerpoint/2010/main" val="3433487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16000" b="-16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marL="0" lvl="0" indent="0">
              <a:buNone/>
            </a:pPr>
            <a:r>
              <a:rPr lang="de-DE" dirty="0"/>
              <a:t>Gib alle portugiesischen und spanischen Kunden aus.</a:t>
            </a:r>
          </a:p>
        </p:txBody>
      </p:sp>
    </p:spTree>
    <p:extLst>
      <p:ext uri="{BB962C8B-B14F-4D97-AF65-F5344CB8AC3E}">
        <p14:creationId xmlns:p14="http://schemas.microsoft.com/office/powerpoint/2010/main" val="1801158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854439"/>
            <a:ext cx="5006336" cy="5726243"/>
          </a:xfrm>
        </p:spPr>
        <p:txBody>
          <a:bodyPr anchor="t">
            <a:normAutofit/>
          </a:bodyPr>
          <a:lstStyle/>
          <a:p>
            <a:pPr marL="0" lvl="0" indent="0">
              <a:buNone/>
            </a:pPr>
            <a:r>
              <a:rPr lang="de-DE" sz="4000" dirty="0">
                <a:solidFill>
                  <a:schemeClr val="bg1"/>
                </a:solidFill>
              </a:rPr>
              <a:t>Gib alle Produkte aus, von denen mehr als 100 vorhanden sind.</a:t>
            </a:r>
          </a:p>
          <a:p>
            <a:pPr marL="0" lvl="0" indent="0">
              <a:buNone/>
            </a:pPr>
            <a:endParaRPr lang="de-DE" sz="4000" dirty="0">
              <a:solidFill>
                <a:schemeClr val="bg1"/>
              </a:solidFill>
            </a:endParaRPr>
          </a:p>
          <a:p>
            <a:pPr marL="0" lvl="0" indent="0">
              <a:buNone/>
            </a:pPr>
            <a:r>
              <a:rPr lang="de-DE" sz="3600" dirty="0">
                <a:solidFill>
                  <a:schemeClr val="bg1"/>
                </a:solidFill>
              </a:rPr>
              <a:t>Tipp: Wir müssen hier nichts berechnen, das steht in der Datenbank.</a:t>
            </a:r>
          </a:p>
        </p:txBody>
      </p:sp>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Regal, drinnen, Buch, Tisch enthält.&#10;&#10;Automatisch generierte Beschreibung">
            <a:extLst>
              <a:ext uri="{FF2B5EF4-FFF2-40B4-BE49-F238E27FC236}">
                <a16:creationId xmlns:a16="http://schemas.microsoft.com/office/drawing/2014/main" id="{6428C92D-2695-46F0-A6ED-41E8486E2961}"/>
              </a:ext>
            </a:extLst>
          </p:cNvPr>
          <p:cNvPicPr>
            <a:picLocks noChangeAspect="1"/>
          </p:cNvPicPr>
          <p:nvPr/>
        </p:nvPicPr>
        <p:blipFill rotWithShape="1">
          <a:blip r:embed="rId3">
            <a:extLst>
              <a:ext uri="{28A0092B-C50C-407E-A947-70E740481C1C}">
                <a14:useLocalDpi xmlns:a14="http://schemas.microsoft.com/office/drawing/2010/main" val="0"/>
              </a:ext>
            </a:extLst>
          </a:blip>
          <a:srcRect l="22924" r="18441" b="-1"/>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6379052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735EBE0-B446-4BC3-94C0-DBD595E34F01}"/>
              </a:ext>
            </a:extLst>
          </p:cNvPr>
          <p:cNvSpPr>
            <a:spLocks noGrp="1"/>
          </p:cNvSpPr>
          <p:nvPr>
            <p:ph idx="1"/>
          </p:nvPr>
        </p:nvSpPr>
        <p:spPr/>
        <p:txBody>
          <a:bodyPr>
            <a:noAutofit/>
          </a:bodyPr>
          <a:lstStyle/>
          <a:p>
            <a:pPr marL="0" indent="0">
              <a:buNone/>
            </a:pPr>
            <a:r>
              <a:rPr lang="de-DE" sz="4400" dirty="0"/>
              <a:t>Ausgabe mit Tabellenüberschriften:</a:t>
            </a:r>
          </a:p>
          <a:p>
            <a:pPr marL="0" indent="0">
              <a:buNone/>
            </a:pPr>
            <a:endParaRPr lang="de-DE" sz="4400" dirty="0"/>
          </a:p>
          <a:p>
            <a:pPr marL="0" indent="0">
              <a:buNone/>
            </a:pPr>
            <a:endParaRPr lang="de-DE" sz="4400" dirty="0"/>
          </a:p>
          <a:p>
            <a:pPr marL="0" indent="0">
              <a:buNone/>
            </a:pPr>
            <a:endParaRPr lang="de-DE" sz="4400" dirty="0"/>
          </a:p>
          <a:p>
            <a:pPr marL="0" indent="0">
              <a:buNone/>
            </a:pPr>
            <a:r>
              <a:rPr lang="de-DE" sz="4000" dirty="0"/>
              <a:t>Die Ausgabe bei „Rechnung“ soll sich aus einer Berechnung im SELECT ergeben.</a:t>
            </a:r>
          </a:p>
          <a:p>
            <a:pPr marL="0" indent="0">
              <a:buNone/>
            </a:pPr>
            <a:endParaRPr lang="de-DE" sz="4400" dirty="0"/>
          </a:p>
          <a:p>
            <a:pPr marL="0" indent="0">
              <a:buNone/>
            </a:pPr>
            <a:endParaRPr lang="de-DE" sz="4400" dirty="0"/>
          </a:p>
        </p:txBody>
      </p:sp>
      <p:pic>
        <p:nvPicPr>
          <p:cNvPr id="4" name="Grafik 3">
            <a:extLst>
              <a:ext uri="{FF2B5EF4-FFF2-40B4-BE49-F238E27FC236}">
                <a16:creationId xmlns:a16="http://schemas.microsoft.com/office/drawing/2014/main" id="{B5086A79-ADB8-4113-ACC5-A6AC939BC0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064106"/>
            <a:ext cx="5318800" cy="1162050"/>
          </a:xfrm>
          <a:prstGeom prst="rect">
            <a:avLst/>
          </a:prstGeom>
        </p:spPr>
      </p:pic>
    </p:spTree>
    <p:extLst>
      <p:ext uri="{BB962C8B-B14F-4D97-AF65-F5344CB8AC3E}">
        <p14:creationId xmlns:p14="http://schemas.microsoft.com/office/powerpoint/2010/main" val="1365032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169D9E-0009-418B-86F5-A26A75D5D65E}"/>
              </a:ext>
            </a:extLst>
          </p:cNvPr>
          <p:cNvSpPr>
            <a:spLocks noGrp="1"/>
          </p:cNvSpPr>
          <p:nvPr>
            <p:ph type="title"/>
          </p:nvPr>
        </p:nvSpPr>
        <p:spPr/>
        <p:txBody>
          <a:bodyPr/>
          <a:lstStyle/>
          <a:p>
            <a:r>
              <a:rPr lang="de-DE" dirty="0"/>
              <a:t>LIKE, IN, BETWEEN</a:t>
            </a:r>
          </a:p>
        </p:txBody>
      </p:sp>
      <p:sp>
        <p:nvSpPr>
          <p:cNvPr id="3" name="Textplatzhalter 2">
            <a:extLst>
              <a:ext uri="{FF2B5EF4-FFF2-40B4-BE49-F238E27FC236}">
                <a16:creationId xmlns:a16="http://schemas.microsoft.com/office/drawing/2014/main" id="{9393251B-6607-4EBD-A203-49DDEBC731D8}"/>
              </a:ext>
            </a:extLst>
          </p:cNvPr>
          <p:cNvSpPr>
            <a:spLocks noGrp="1"/>
          </p:cNvSpPr>
          <p:nvPr>
            <p:ph type="body" idx="1"/>
          </p:nvPr>
        </p:nvSpPr>
        <p:spPr/>
        <p:txBody>
          <a:bodyPr/>
          <a:lstStyle/>
          <a:p>
            <a:r>
              <a:rPr lang="de-DE" dirty="0"/>
              <a:t>WHERE-Bedingungen für Profis</a:t>
            </a:r>
          </a:p>
        </p:txBody>
      </p:sp>
    </p:spTree>
    <p:extLst>
      <p:ext uri="{BB962C8B-B14F-4D97-AF65-F5344CB8AC3E}">
        <p14:creationId xmlns:p14="http://schemas.microsoft.com/office/powerpoint/2010/main" val="2822468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00668E2-A0BC-4564-AD99-5F9AC94650E2}"/>
              </a:ext>
            </a:extLst>
          </p:cNvPr>
          <p:cNvSpPr txBox="1"/>
          <p:nvPr/>
        </p:nvSpPr>
        <p:spPr>
          <a:xfrm>
            <a:off x="6541845" y="0"/>
            <a:ext cx="5650155" cy="6857999"/>
          </a:xfrm>
          <a:prstGeom prst="rect">
            <a:avLst/>
          </a:prstGeom>
          <a:noFill/>
        </p:spPr>
        <p:txBody>
          <a:bodyPr wrap="none" lIns="0" tIns="1116000" rIns="0" bIns="0" rtlCol="0" anchor="ctr" anchorCtr="0">
            <a:noAutofit/>
          </a:bodyPr>
          <a:lstStyle/>
          <a:p>
            <a:r>
              <a:rPr lang="de-DE" sz="55000" spc="-100" dirty="0">
                <a:solidFill>
                  <a:srgbClr val="EDEFF3"/>
                </a:solidFill>
                <a:latin typeface="Bahnschrift" panose="020B0502040204020203" pitchFamily="34" charset="0"/>
                <a:ea typeface="Cambria Math" panose="02040503050406030204" pitchFamily="18" charset="0"/>
              </a:rPr>
              <a:t>15</a:t>
            </a:r>
          </a:p>
        </p:txBody>
      </p:sp>
      <p:sp>
        <p:nvSpPr>
          <p:cNvPr id="6" name="Textfeld 5">
            <a:extLst>
              <a:ext uri="{FF2B5EF4-FFF2-40B4-BE49-F238E27FC236}">
                <a16:creationId xmlns:a16="http://schemas.microsoft.com/office/drawing/2014/main" id="{06A4C058-D83A-4189-B452-4010CAEF5176}"/>
              </a:ext>
            </a:extLst>
          </p:cNvPr>
          <p:cNvSpPr txBox="1"/>
          <p:nvPr/>
        </p:nvSpPr>
        <p:spPr>
          <a:xfrm>
            <a:off x="0" y="0"/>
            <a:ext cx="5846617" cy="6858000"/>
          </a:xfrm>
          <a:prstGeom prst="rect">
            <a:avLst/>
          </a:prstGeom>
          <a:noFill/>
        </p:spPr>
        <p:txBody>
          <a:bodyPr wrap="none" lIns="0" tIns="0" rIns="0" bIns="360000" rtlCol="0" anchor="b">
            <a:noAutofit/>
          </a:bodyPr>
          <a:lstStyle/>
          <a:p>
            <a:r>
              <a:rPr lang="de-DE" sz="55000" spc="-100" dirty="0">
                <a:solidFill>
                  <a:srgbClr val="EDEFF3"/>
                </a:solidFill>
                <a:latin typeface="Bahnschrift" panose="020B0502040204020203" pitchFamily="34" charset="0"/>
                <a:ea typeface="Cambria Math" panose="02040503050406030204" pitchFamily="18" charset="0"/>
              </a:rPr>
              <a:t>10</a:t>
            </a:r>
          </a:p>
        </p:txBody>
      </p:sp>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marL="0" lvl="0" indent="0">
              <a:buNone/>
            </a:pPr>
            <a:r>
              <a:rPr lang="de-DE" dirty="0"/>
              <a:t>Gib alle Produkte aus, deren ProduktID zwischen 10 und 15 (inklusive) liegt.</a:t>
            </a:r>
          </a:p>
        </p:txBody>
      </p:sp>
    </p:spTree>
    <p:extLst>
      <p:ext uri="{BB962C8B-B14F-4D97-AF65-F5344CB8AC3E}">
        <p14:creationId xmlns:p14="http://schemas.microsoft.com/office/powerpoint/2010/main" val="1789356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l="1000" t="-2000" r="2000" b="-1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lvl="0"/>
            <a:r>
              <a:rPr lang="de-DE" dirty="0"/>
              <a:t>Gib alle Produkte aus, die vom Anbieter (SupplierID) 2, 7 oder 15 geliefert werden.</a:t>
            </a:r>
          </a:p>
        </p:txBody>
      </p:sp>
    </p:spTree>
    <p:extLst>
      <p:ext uri="{BB962C8B-B14F-4D97-AF65-F5344CB8AC3E}">
        <p14:creationId xmlns:p14="http://schemas.microsoft.com/office/powerpoint/2010/main" val="1362794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Tisch, Tasse, Kaffee, sitzend enthält.&#10;&#10;Automatisch generierte Beschreibung">
            <a:extLst>
              <a:ext uri="{FF2B5EF4-FFF2-40B4-BE49-F238E27FC236}">
                <a16:creationId xmlns:a16="http://schemas.microsoft.com/office/drawing/2014/main" id="{59A9D6CA-5571-4B5C-B31D-323C6E26850B}"/>
              </a:ext>
            </a:extLst>
          </p:cNvPr>
          <p:cNvPicPr>
            <a:picLocks noChangeAspect="1"/>
          </p:cNvPicPr>
          <p:nvPr/>
        </p:nvPicPr>
        <p:blipFill rotWithShape="1">
          <a:blip r:embed="rId3">
            <a:extLst>
              <a:ext uri="{28A0092B-C50C-407E-A947-70E740481C1C}">
                <a14:useLocalDpi xmlns:a14="http://schemas.microsoft.com/office/drawing/2010/main" val="0"/>
              </a:ext>
            </a:extLst>
          </a:blip>
          <a:srcRect l="7158" r="34208"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212081" y="4570154"/>
            <a:ext cx="6783268" cy="1948212"/>
          </a:xfrm>
        </p:spPr>
        <p:txBody>
          <a:bodyPr anchor="t">
            <a:normAutofit/>
          </a:bodyPr>
          <a:lstStyle/>
          <a:p>
            <a:pPr lvl="0"/>
            <a:r>
              <a:rPr lang="de-DE" dirty="0">
                <a:solidFill>
                  <a:schemeClr val="bg1"/>
                </a:solidFill>
              </a:rPr>
              <a:t>Gib alle Produkte aus, deren Name mit „coffee“ endet.</a:t>
            </a:r>
          </a:p>
        </p:txBody>
      </p:sp>
    </p:spTree>
    <p:extLst>
      <p:ext uri="{BB962C8B-B14F-4D97-AF65-F5344CB8AC3E}">
        <p14:creationId xmlns:p14="http://schemas.microsoft.com/office/powerpoint/2010/main" val="1359883829"/>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l="35000" t="-21000" r="-13000" b="-14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lvl="0"/>
            <a:r>
              <a:rPr lang="de-DE" dirty="0"/>
              <a:t>Gib alle Produkte aus, deren Name mit 'L' beginnt.</a:t>
            </a:r>
          </a:p>
        </p:txBody>
      </p:sp>
    </p:spTree>
    <p:extLst>
      <p:ext uri="{BB962C8B-B14F-4D97-AF65-F5344CB8AC3E}">
        <p14:creationId xmlns:p14="http://schemas.microsoft.com/office/powerpoint/2010/main" val="1639571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l="-1000" t="-7000" r="-2000" b="-7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74766" y="3063033"/>
            <a:ext cx="8451669" cy="2596745"/>
          </a:xfrm>
        </p:spPr>
        <p:txBody>
          <a:bodyPr>
            <a:noAutofit/>
          </a:bodyPr>
          <a:lstStyle/>
          <a:p>
            <a:pPr lvl="0"/>
            <a:r>
              <a:rPr lang="de-DE" dirty="0"/>
              <a:t>Gib alle Produkte aus, die ein 'ost' im Namen haben.</a:t>
            </a:r>
          </a:p>
        </p:txBody>
      </p:sp>
    </p:spTree>
    <p:extLst>
      <p:ext uri="{BB962C8B-B14F-4D97-AF65-F5344CB8AC3E}">
        <p14:creationId xmlns:p14="http://schemas.microsoft.com/office/powerpoint/2010/main" val="1304429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52994" y="3219806"/>
            <a:ext cx="6029786" cy="5236927"/>
          </a:xfrm>
        </p:spPr>
        <p:txBody>
          <a:bodyPr anchor="t">
            <a:normAutofit/>
          </a:bodyPr>
          <a:lstStyle/>
          <a:p>
            <a:pPr lvl="0"/>
            <a:r>
              <a:rPr lang="de-DE" dirty="0">
                <a:solidFill>
                  <a:schemeClr val="bg1"/>
                </a:solidFill>
              </a:rPr>
              <a:t>Gib alle Produkte aus, deren Name mit D-L beginnt und mit a, b, c, d oder m, n, o endet.</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Essen, Tisch, Kuchen, rot enthält.&#10;&#10;Automatisch generierte Beschreibung">
            <a:extLst>
              <a:ext uri="{FF2B5EF4-FFF2-40B4-BE49-F238E27FC236}">
                <a16:creationId xmlns:a16="http://schemas.microsoft.com/office/drawing/2014/main" id="{2452498C-C871-4BD8-A129-EA84B1ECC9A3}"/>
              </a:ext>
            </a:extLst>
          </p:cNvPr>
          <p:cNvPicPr>
            <a:picLocks noChangeAspect="1"/>
          </p:cNvPicPr>
          <p:nvPr/>
        </p:nvPicPr>
        <p:blipFill rotWithShape="1">
          <a:blip r:embed="rId3">
            <a:extLst>
              <a:ext uri="{28A0092B-C50C-407E-A947-70E740481C1C}">
                <a14:useLocalDpi xmlns:a14="http://schemas.microsoft.com/office/drawing/2010/main" val="0"/>
              </a:ext>
            </a:extLst>
          </a:blip>
          <a:srcRect l="5363" r="25108"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37112133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136398" y="992777"/>
            <a:ext cx="6446382" cy="5840278"/>
          </a:xfrm>
        </p:spPr>
        <p:txBody>
          <a:bodyPr anchor="t">
            <a:noAutofit/>
          </a:bodyPr>
          <a:lstStyle/>
          <a:p>
            <a:pPr lvl="0"/>
            <a:r>
              <a:rPr lang="de-DE" sz="4000" dirty="0">
                <a:solidFill>
                  <a:schemeClr val="bg1"/>
                </a:solidFill>
              </a:rPr>
              <a:t>Gib alle Produkte aus, die vom Anbieter (SupplierID) 5, 10 oder 15 stammen, von denen mehr als 10 Stück vorrätig sind und deren Stückpreis unter 100 liegt.</a:t>
            </a:r>
          </a:p>
          <a:p>
            <a:pPr lvl="0"/>
            <a:endParaRPr lang="de-DE" sz="4000" dirty="0">
              <a:solidFill>
                <a:schemeClr val="bg1"/>
              </a:solidFill>
            </a:endParaRPr>
          </a:p>
          <a:p>
            <a:pPr marL="571500" lvl="0" indent="-571500">
              <a:buFont typeface="Arial" panose="020B0604020202020204" pitchFamily="34" charset="0"/>
              <a:buChar char="•"/>
            </a:pPr>
            <a:r>
              <a:rPr lang="de-DE" sz="3600" dirty="0">
                <a:solidFill>
                  <a:schemeClr val="bg1"/>
                </a:solidFill>
              </a:rPr>
              <a:t>Ordne das Ergebnis absteigend vom höchsten zum niedrigsten Stückpreis.</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Bibliothek, Gebäude, drinnen, Raum enthält.&#10;&#10;Automatisch generierte Beschreibung">
            <a:extLst>
              <a:ext uri="{FF2B5EF4-FFF2-40B4-BE49-F238E27FC236}">
                <a16:creationId xmlns:a16="http://schemas.microsoft.com/office/drawing/2014/main" id="{ACF6D7C6-6F4D-48BD-919A-BC116599FF2B}"/>
              </a:ext>
            </a:extLst>
          </p:cNvPr>
          <p:cNvPicPr>
            <a:picLocks noChangeAspect="1"/>
          </p:cNvPicPr>
          <p:nvPr/>
        </p:nvPicPr>
        <p:blipFill rotWithShape="1">
          <a:blip r:embed="rId3">
            <a:extLst>
              <a:ext uri="{28A0092B-C50C-407E-A947-70E740481C1C}">
                <a14:useLocalDpi xmlns:a14="http://schemas.microsoft.com/office/drawing/2010/main" val="0"/>
              </a:ext>
            </a:extLst>
          </a:blip>
          <a:srcRect l="15664" r="20103"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295123658"/>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45B2CE-7303-42CA-BC68-2DA5474F4B4E}"/>
              </a:ext>
            </a:extLst>
          </p:cNvPr>
          <p:cNvSpPr>
            <a:spLocks noGrp="1"/>
          </p:cNvSpPr>
          <p:nvPr>
            <p:ph type="title"/>
          </p:nvPr>
        </p:nvSpPr>
        <p:spPr/>
        <p:txBody>
          <a:bodyPr/>
          <a:lstStyle/>
          <a:p>
            <a:r>
              <a:rPr lang="de-DE" dirty="0"/>
              <a:t>JOINS</a:t>
            </a:r>
          </a:p>
        </p:txBody>
      </p:sp>
      <p:sp>
        <p:nvSpPr>
          <p:cNvPr id="3" name="Textplatzhalter 2">
            <a:extLst>
              <a:ext uri="{FF2B5EF4-FFF2-40B4-BE49-F238E27FC236}">
                <a16:creationId xmlns:a16="http://schemas.microsoft.com/office/drawing/2014/main" id="{E71CDF14-1618-4522-9987-6C5E9470FE62}"/>
              </a:ext>
            </a:extLst>
          </p:cNvPr>
          <p:cNvSpPr>
            <a:spLocks noGrp="1"/>
          </p:cNvSpPr>
          <p:nvPr>
            <p:ph type="body" idx="1"/>
          </p:nvPr>
        </p:nvSpPr>
        <p:spPr/>
        <p:txBody>
          <a:bodyPr/>
          <a:lstStyle/>
          <a:p>
            <a:r>
              <a:rPr lang="de-DE" dirty="0"/>
              <a:t>Informationen aus mehreren Tabellen</a:t>
            </a:r>
          </a:p>
        </p:txBody>
      </p:sp>
    </p:spTree>
    <p:extLst>
      <p:ext uri="{BB962C8B-B14F-4D97-AF65-F5344CB8AC3E}">
        <p14:creationId xmlns:p14="http://schemas.microsoft.com/office/powerpoint/2010/main" val="2830482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3" descr="Ein Bild, das Regenschirm, Tasse enthält.&#10;&#10;Automatisch generierte Beschreibung">
            <a:extLst>
              <a:ext uri="{FF2B5EF4-FFF2-40B4-BE49-F238E27FC236}">
                <a16:creationId xmlns:a16="http://schemas.microsoft.com/office/drawing/2014/main" id="{6E03E84B-D719-4505-B72F-452F3C8EED3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5741194" y="0"/>
            <a:ext cx="6450806" cy="6858000"/>
          </a:xfrm>
          <a:prstGeom prst="rect">
            <a:avLst/>
          </a:pr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1439057"/>
            <a:ext cx="10515600" cy="4429728"/>
          </a:xfrm>
        </p:spPr>
        <p:txBody>
          <a:bodyPr>
            <a:noAutofit/>
          </a:bodyPr>
          <a:lstStyle/>
          <a:p>
            <a:pPr lvl="0"/>
            <a:r>
              <a:rPr lang="de-DE" dirty="0"/>
              <a:t>Gib die Namen der Anbieter (Supplier), die Sauce verkaufen, aus. (CompanyName, ProductName, Ansprechperson, Telefonnummer). </a:t>
            </a:r>
          </a:p>
          <a:p>
            <a:pPr lvl="0"/>
            <a:endParaRPr lang="de-DE" dirty="0"/>
          </a:p>
          <a:p>
            <a:pPr lvl="0"/>
            <a:r>
              <a:rPr lang="de-DE" sz="4000" dirty="0"/>
              <a:t>Achtung: Wie heißt das Produkt/die Produkte? Verschiedene Möglichkeiten?</a:t>
            </a:r>
          </a:p>
        </p:txBody>
      </p:sp>
    </p:spTree>
    <p:extLst>
      <p:ext uri="{BB962C8B-B14F-4D97-AF65-F5344CB8AC3E}">
        <p14:creationId xmlns:p14="http://schemas.microsoft.com/office/powerpoint/2010/main" val="1547763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518D53-2022-4C7A-93FF-6DC60D1D1A25}"/>
              </a:ext>
            </a:extLst>
          </p:cNvPr>
          <p:cNvSpPr>
            <a:spLocks noGrp="1"/>
          </p:cNvSpPr>
          <p:nvPr>
            <p:ph type="title"/>
          </p:nvPr>
        </p:nvSpPr>
        <p:spPr/>
        <p:txBody>
          <a:bodyPr>
            <a:normAutofit/>
          </a:bodyPr>
          <a:lstStyle/>
          <a:p>
            <a:r>
              <a:rPr lang="de-DE" sz="9600" dirty="0"/>
              <a:t>Datum</a:t>
            </a:r>
          </a:p>
        </p:txBody>
      </p:sp>
      <p:sp>
        <p:nvSpPr>
          <p:cNvPr id="3" name="Textplatzhalter 2">
            <a:extLst>
              <a:ext uri="{FF2B5EF4-FFF2-40B4-BE49-F238E27FC236}">
                <a16:creationId xmlns:a16="http://schemas.microsoft.com/office/drawing/2014/main" id="{6F5B5C10-43DF-4C9B-8DC0-6622FE25AA36}"/>
              </a:ext>
            </a:extLst>
          </p:cNvPr>
          <p:cNvSpPr>
            <a:spLocks noGrp="1"/>
          </p:cNvSpPr>
          <p:nvPr>
            <p:ph type="body" idx="1"/>
          </p:nvPr>
        </p:nvSpPr>
        <p:spPr/>
        <p:txBody>
          <a:bodyPr/>
          <a:lstStyle/>
          <a:p>
            <a:r>
              <a:rPr lang="de-DE" dirty="0"/>
              <a:t>Datumsfunktionen</a:t>
            </a:r>
          </a:p>
        </p:txBody>
      </p:sp>
    </p:spTree>
    <p:extLst>
      <p:ext uri="{BB962C8B-B14F-4D97-AF65-F5344CB8AC3E}">
        <p14:creationId xmlns:p14="http://schemas.microsoft.com/office/powerpoint/2010/main" val="393930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39000" b="-39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2743201"/>
            <a:ext cx="10515600" cy="3125584"/>
          </a:xfrm>
        </p:spPr>
        <p:txBody>
          <a:bodyPr>
            <a:noAutofit/>
          </a:bodyPr>
          <a:lstStyle/>
          <a:p>
            <a:pPr lvl="0"/>
            <a:r>
              <a:rPr lang="de-DE" dirty="0"/>
              <a:t>Gib alle Kunden (Firmenname) aus Brasilien und deren Frachtkosten aus.</a:t>
            </a:r>
          </a:p>
          <a:p>
            <a:pPr lvl="0"/>
            <a:endParaRPr lang="de-DE" dirty="0"/>
          </a:p>
          <a:p>
            <a:pPr marL="571500" lvl="0" indent="-571500">
              <a:buFont typeface="Arial" panose="020B0604020202020204" pitchFamily="34" charset="0"/>
              <a:buChar char="•"/>
            </a:pPr>
            <a:r>
              <a:rPr lang="de-DE" sz="4000" dirty="0"/>
              <a:t>Ordne die Ausgabe aufsteigend nach Frachtkosten.</a:t>
            </a:r>
          </a:p>
        </p:txBody>
      </p:sp>
    </p:spTree>
    <p:extLst>
      <p:ext uri="{BB962C8B-B14F-4D97-AF65-F5344CB8AC3E}">
        <p14:creationId xmlns:p14="http://schemas.microsoft.com/office/powerpoint/2010/main" val="4217231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762000" y="2279018"/>
            <a:ext cx="5314543" cy="3375920"/>
          </a:xfrm>
        </p:spPr>
        <p:txBody>
          <a:bodyPr anchor="t">
            <a:noAutofit/>
          </a:bodyPr>
          <a:lstStyle/>
          <a:p>
            <a:pPr lvl="0"/>
            <a:r>
              <a:rPr lang="de-DE" sz="4000" dirty="0">
                <a:solidFill>
                  <a:schemeClr val="bg1"/>
                </a:solidFill>
              </a:rPr>
              <a:t>Welche Kunden haben Chai Tee gekauft und wieviel?</a:t>
            </a:r>
          </a:p>
          <a:p>
            <a:pPr lvl="0"/>
            <a:r>
              <a:rPr lang="de-DE" sz="3600" dirty="0">
                <a:solidFill>
                  <a:schemeClr val="bg1"/>
                </a:solidFill>
              </a:rPr>
              <a:t>(OrderID, CustomerID, CompanyName, ProductName, Quantity)</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Tasse, Tisch, Kaffee, Essen enthält.&#10;&#10;Automatisch generierte Beschreibung">
            <a:extLst>
              <a:ext uri="{FF2B5EF4-FFF2-40B4-BE49-F238E27FC236}">
                <a16:creationId xmlns:a16="http://schemas.microsoft.com/office/drawing/2014/main" id="{7D8C7B58-76A9-4600-A74D-CEE9EE43BFA2}"/>
              </a:ext>
            </a:extLst>
          </p:cNvPr>
          <p:cNvPicPr>
            <a:picLocks noChangeAspect="1"/>
          </p:cNvPicPr>
          <p:nvPr/>
        </p:nvPicPr>
        <p:blipFill rotWithShape="1">
          <a:blip r:embed="rId3">
            <a:extLst>
              <a:ext uri="{28A0092B-C50C-407E-A947-70E740481C1C}">
                <a14:useLocalDpi xmlns:a14="http://schemas.microsoft.com/office/drawing/2010/main" val="0"/>
              </a:ext>
            </a:extLst>
          </a:blip>
          <a:srcRect r="3766"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060861034"/>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r="-2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509667"/>
            <a:ext cx="10515600" cy="5831172"/>
          </a:xfrm>
        </p:spPr>
        <p:txBody>
          <a:bodyPr>
            <a:noAutofit/>
          </a:bodyPr>
          <a:lstStyle/>
          <a:p>
            <a:pPr lvl="0"/>
            <a:r>
              <a:rPr lang="de-DE" dirty="0"/>
              <a:t>Suche alle Bestellungen, bei denen Bier verkauft wurde. Welcher Kunde? Wieviel? Welches Bier?</a:t>
            </a:r>
          </a:p>
          <a:p>
            <a:pPr lvl="0"/>
            <a:r>
              <a:rPr lang="de-DE" sz="3600" dirty="0"/>
              <a:t>Tipp: Der Produktname kann „Bier“ oder „Lager“ enthalten oder mit „Ale“ enden.</a:t>
            </a:r>
          </a:p>
          <a:p>
            <a:pPr lvl="0"/>
            <a:endParaRPr lang="de-DE" sz="3600" dirty="0"/>
          </a:p>
          <a:p>
            <a:pPr marL="571500" lvl="0" indent="-571500">
              <a:buFont typeface="Arial" panose="020B0604020202020204" pitchFamily="34" charset="0"/>
              <a:buChar char="•"/>
            </a:pPr>
            <a:r>
              <a:rPr lang="de-DE" sz="4000" dirty="0"/>
              <a:t>Nach Menge und Kundenname geordnet:</a:t>
            </a:r>
          </a:p>
          <a:p>
            <a:pPr lvl="0"/>
            <a:r>
              <a:rPr lang="de-DE" sz="4000" dirty="0"/>
              <a:t>	Menge absteigend (größte zuerst), 	Kundenname aufsteigend (A-Z)</a:t>
            </a:r>
          </a:p>
        </p:txBody>
      </p:sp>
    </p:spTree>
    <p:extLst>
      <p:ext uri="{BB962C8B-B14F-4D97-AF65-F5344CB8AC3E}">
        <p14:creationId xmlns:p14="http://schemas.microsoft.com/office/powerpoint/2010/main" val="12607854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331318" y="3816250"/>
            <a:ext cx="13092902" cy="3016451"/>
          </a:xfrm>
        </p:spPr>
        <p:txBody>
          <a:bodyPr anchor="t">
            <a:normAutofit/>
          </a:bodyPr>
          <a:lstStyle/>
          <a:p>
            <a:pPr lvl="0"/>
            <a:r>
              <a:rPr lang="de-DE" dirty="0">
                <a:solidFill>
                  <a:schemeClr val="bg1"/>
                </a:solidFill>
              </a:rPr>
              <a:t>Wer ist der Chef von wem?</a:t>
            </a:r>
          </a:p>
          <a:p>
            <a:pPr lvl="0"/>
            <a:endParaRPr lang="de-DE" dirty="0">
              <a:solidFill>
                <a:schemeClr val="bg1"/>
              </a:solidFill>
            </a:endParaRPr>
          </a:p>
          <a:p>
            <a:pPr lvl="0"/>
            <a:r>
              <a:rPr lang="de-DE" sz="3600" dirty="0">
                <a:solidFill>
                  <a:schemeClr val="bg1"/>
                </a:solidFill>
              </a:rPr>
              <a:t>Ausgabe:</a:t>
            </a:r>
          </a:p>
          <a:p>
            <a:pPr lvl="0"/>
            <a:r>
              <a:rPr lang="de-DE" sz="3600" dirty="0">
                <a:solidFill>
                  <a:schemeClr val="bg1"/>
                </a:solidFill>
              </a:rPr>
              <a:t>Name Angestellter, ID Angestellter, Name Chef, ID vom Chef</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fik 4">
            <a:extLst>
              <a:ext uri="{FF2B5EF4-FFF2-40B4-BE49-F238E27FC236}">
                <a16:creationId xmlns:a16="http://schemas.microsoft.com/office/drawing/2014/main" id="{5C0F271C-D463-4279-ACDF-5CB28C0DF68C}"/>
              </a:ext>
            </a:extLst>
          </p:cNvPr>
          <p:cNvPicPr>
            <a:picLocks noChangeAspect="1"/>
          </p:cNvPicPr>
          <p:nvPr/>
        </p:nvPicPr>
        <p:blipFill rotWithShape="1">
          <a:blip r:embed="rId3">
            <a:extLst>
              <a:ext uri="{28A0092B-C50C-407E-A947-70E740481C1C}">
                <a14:useLocalDpi xmlns:a14="http://schemas.microsoft.com/office/drawing/2010/main" val="0"/>
              </a:ext>
            </a:extLst>
          </a:blip>
          <a:srcRect l="26283" r="30893"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2" name="Stern: 10 Zacken 1">
            <a:extLst>
              <a:ext uri="{FF2B5EF4-FFF2-40B4-BE49-F238E27FC236}">
                <a16:creationId xmlns:a16="http://schemas.microsoft.com/office/drawing/2014/main" id="{F6C8A0E7-EE94-48DA-A0D6-84DCAB02EA91}"/>
              </a:ext>
            </a:extLst>
          </p:cNvPr>
          <p:cNvSpPr/>
          <p:nvPr/>
        </p:nvSpPr>
        <p:spPr>
          <a:xfrm rot="791019">
            <a:off x="8604354" y="449705"/>
            <a:ext cx="2908091" cy="2863121"/>
          </a:xfrm>
          <a:prstGeom prst="star10">
            <a:avLst/>
          </a:prstGeom>
          <a:solidFill>
            <a:srgbClr val="FFC000"/>
          </a:solid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4000" dirty="0"/>
              <a:t>Profi-Übung</a:t>
            </a:r>
          </a:p>
        </p:txBody>
      </p:sp>
    </p:spTree>
    <p:extLst>
      <p:ext uri="{BB962C8B-B14F-4D97-AF65-F5344CB8AC3E}">
        <p14:creationId xmlns:p14="http://schemas.microsoft.com/office/powerpoint/2010/main" val="1955686197"/>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167362" y="1919291"/>
            <a:ext cx="6703701" cy="4938709"/>
          </a:xfrm>
        </p:spPr>
        <p:txBody>
          <a:bodyPr anchor="t">
            <a:noAutofit/>
          </a:bodyPr>
          <a:lstStyle/>
          <a:p>
            <a:pPr lvl="0"/>
            <a:r>
              <a:rPr lang="de-DE" dirty="0">
                <a:solidFill>
                  <a:schemeClr val="bg1"/>
                </a:solidFill>
              </a:rPr>
              <a:t>Gib alle Kunden aus, die in der gleichen Stadt wohnen, wie ein anderer Kunde (nicht sie selbst).</a:t>
            </a:r>
          </a:p>
          <a:p>
            <a:pPr lvl="0"/>
            <a:endParaRPr lang="de-DE" dirty="0">
              <a:solidFill>
                <a:schemeClr val="bg1"/>
              </a:solidFill>
            </a:endParaRPr>
          </a:p>
          <a:p>
            <a:pPr lvl="0"/>
            <a:r>
              <a:rPr lang="de-DE" sz="3600" dirty="0">
                <a:solidFill>
                  <a:schemeClr val="bg1"/>
                </a:solidFill>
              </a:rPr>
              <a:t>Ausgabe:</a:t>
            </a:r>
          </a:p>
          <a:p>
            <a:pPr lvl="0"/>
            <a:r>
              <a:rPr lang="de-DE" sz="3200" dirty="0">
                <a:solidFill>
                  <a:schemeClr val="bg1"/>
                </a:solidFill>
              </a:rPr>
              <a:t>Customer1, City1, Customer2, City2</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fik 4" descr="Ein Bild, das Raum enthält.&#10;&#10;Automatisch generierte Beschreibung">
            <a:extLst>
              <a:ext uri="{FF2B5EF4-FFF2-40B4-BE49-F238E27FC236}">
                <a16:creationId xmlns:a16="http://schemas.microsoft.com/office/drawing/2014/main" id="{5BB1AD32-DAC6-4015-BE21-8A70EE216216}"/>
              </a:ext>
            </a:extLst>
          </p:cNvPr>
          <p:cNvPicPr>
            <a:picLocks noChangeAspect="1"/>
          </p:cNvPicPr>
          <p:nvPr/>
        </p:nvPicPr>
        <p:blipFill rotWithShape="1">
          <a:blip r:embed="rId3">
            <a:extLst>
              <a:ext uri="{28A0092B-C50C-407E-A947-70E740481C1C}">
                <a14:useLocalDpi xmlns:a14="http://schemas.microsoft.com/office/drawing/2010/main" val="0"/>
              </a:ext>
            </a:extLst>
          </a:blip>
          <a:srcRect l="535" r="-2"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2" name="Stern: 10 Zacken 1">
            <a:extLst>
              <a:ext uri="{FF2B5EF4-FFF2-40B4-BE49-F238E27FC236}">
                <a16:creationId xmlns:a16="http://schemas.microsoft.com/office/drawing/2014/main" id="{F6C8A0E7-EE94-48DA-A0D6-84DCAB02EA91}"/>
              </a:ext>
            </a:extLst>
          </p:cNvPr>
          <p:cNvSpPr/>
          <p:nvPr/>
        </p:nvSpPr>
        <p:spPr>
          <a:xfrm rot="791019">
            <a:off x="8604354" y="449705"/>
            <a:ext cx="2908091" cy="2863121"/>
          </a:xfrm>
          <a:prstGeom prst="star10">
            <a:avLst/>
          </a:prstGeom>
          <a:solidFill>
            <a:srgbClr val="FFC000"/>
          </a:solid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de-DE" sz="4000" dirty="0"/>
              <a:t>Profi-Übung</a:t>
            </a:r>
          </a:p>
        </p:txBody>
      </p:sp>
    </p:spTree>
    <p:extLst>
      <p:ext uri="{BB962C8B-B14F-4D97-AF65-F5344CB8AC3E}">
        <p14:creationId xmlns:p14="http://schemas.microsoft.com/office/powerpoint/2010/main" val="2079672720"/>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324954-2413-483B-9967-C4FE770BFDFA}"/>
              </a:ext>
            </a:extLst>
          </p:cNvPr>
          <p:cNvSpPr>
            <a:spLocks noGrp="1"/>
          </p:cNvSpPr>
          <p:nvPr>
            <p:ph type="title"/>
          </p:nvPr>
        </p:nvSpPr>
        <p:spPr/>
        <p:txBody>
          <a:bodyPr/>
          <a:lstStyle/>
          <a:p>
            <a:r>
              <a:rPr lang="de-DE" dirty="0"/>
              <a:t>TOP</a:t>
            </a:r>
          </a:p>
        </p:txBody>
      </p:sp>
      <p:sp>
        <p:nvSpPr>
          <p:cNvPr id="3" name="Textplatzhalter 2">
            <a:extLst>
              <a:ext uri="{FF2B5EF4-FFF2-40B4-BE49-F238E27FC236}">
                <a16:creationId xmlns:a16="http://schemas.microsoft.com/office/drawing/2014/main" id="{A421E770-6E21-4C4F-9135-2888ACCD7648}"/>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143702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t="-9000" b="-9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lvl="0"/>
            <a:r>
              <a:rPr lang="de-DE" dirty="0"/>
              <a:t>Gib das teuerste Produkt aus.</a:t>
            </a:r>
          </a:p>
        </p:txBody>
      </p:sp>
    </p:spTree>
    <p:extLst>
      <p:ext uri="{BB962C8B-B14F-4D97-AF65-F5344CB8AC3E}">
        <p14:creationId xmlns:p14="http://schemas.microsoft.com/office/powerpoint/2010/main" val="1464280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dunkel, Monitor, Uhr, Bildschirm enthält.&#10;&#10;Automatisch generierte Beschreibung">
            <a:extLst>
              <a:ext uri="{FF2B5EF4-FFF2-40B4-BE49-F238E27FC236}">
                <a16:creationId xmlns:a16="http://schemas.microsoft.com/office/drawing/2014/main" id="{CFC7258A-F65C-4D19-9320-7DE04140C1AF}"/>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838200" y="381000"/>
            <a:ext cx="12192000" cy="6096000"/>
          </a:xfrm>
          <a:prstGeom prst="rect">
            <a:avLst/>
          </a:prstGeom>
          <a:scene3d>
            <a:camera prst="perspectiveLeft"/>
            <a:lightRig rig="threePt" dir="t"/>
          </a:scene3d>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1008017" y="1560262"/>
            <a:ext cx="10515600" cy="3995014"/>
          </a:xfrm>
        </p:spPr>
        <p:txBody>
          <a:bodyPr>
            <a:noAutofit/>
          </a:bodyPr>
          <a:lstStyle/>
          <a:p>
            <a:pPr lvl="0"/>
            <a:r>
              <a:rPr lang="de-DE" dirty="0"/>
              <a:t>Suche die Top 10% der Produkte mit den größten Einkaufsmengen </a:t>
            </a:r>
            <a:r>
              <a:rPr lang="de-DE" sz="4000" dirty="0"/>
              <a:t>(ProductName, Quantity)</a:t>
            </a:r>
            <a:r>
              <a:rPr lang="de-DE" dirty="0"/>
              <a:t>.</a:t>
            </a:r>
          </a:p>
          <a:p>
            <a:pPr marL="571500" lvl="0" indent="-571500">
              <a:buFont typeface="Arial" panose="020B0604020202020204" pitchFamily="34" charset="0"/>
              <a:buChar char="•"/>
            </a:pPr>
            <a:r>
              <a:rPr lang="de-DE" sz="4000" dirty="0"/>
              <a:t>Einschließlich Produkte mit der gleichen Einkaufsmenge wie das letzte in der ursprünglichen Ausgabe.</a:t>
            </a:r>
          </a:p>
        </p:txBody>
      </p:sp>
    </p:spTree>
    <p:extLst>
      <p:ext uri="{BB962C8B-B14F-4D97-AF65-F5344CB8AC3E}">
        <p14:creationId xmlns:p14="http://schemas.microsoft.com/office/powerpoint/2010/main" val="21500130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94639" y="561702"/>
            <a:ext cx="5988141" cy="6113417"/>
          </a:xfrm>
        </p:spPr>
        <p:txBody>
          <a:bodyPr anchor="t">
            <a:noAutofit/>
          </a:bodyPr>
          <a:lstStyle/>
          <a:p>
            <a:pPr lvl="0"/>
            <a:r>
              <a:rPr lang="de-DE" sz="4000" dirty="0">
                <a:solidFill>
                  <a:schemeClr val="bg1"/>
                </a:solidFill>
              </a:rPr>
              <a:t>Gib die drei Mitarbeiter, die als erste eingestellt wurden, aus (die schon am längsten beim Unternehmen sind).</a:t>
            </a:r>
          </a:p>
          <a:p>
            <a:pPr lvl="0"/>
            <a:endParaRPr lang="de-DE" sz="4000" dirty="0">
              <a:solidFill>
                <a:schemeClr val="bg1"/>
              </a:solidFill>
            </a:endParaRPr>
          </a:p>
          <a:p>
            <a:pPr marL="571500" lvl="0" indent="-571500">
              <a:buFont typeface="Arial" panose="020B0604020202020204" pitchFamily="34" charset="0"/>
              <a:buChar char="•"/>
            </a:pPr>
            <a:r>
              <a:rPr lang="de-DE" sz="3600" dirty="0">
                <a:solidFill>
                  <a:schemeClr val="bg1"/>
                </a:solidFill>
              </a:rPr>
              <a:t>Wähle nicht alle, sondern nur einige in diesem Zusammenhang sinnvolle Spalten aus</a:t>
            </a:r>
            <a:r>
              <a:rPr lang="de-DE" sz="4000" dirty="0">
                <a:solidFill>
                  <a:schemeClr val="bg1"/>
                </a:solidFill>
              </a:rPr>
              <a:t>.</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sitzend, Tisch, weiß, schwarz enthält.&#10;&#10;Automatisch generierte Beschreibung">
            <a:extLst>
              <a:ext uri="{FF2B5EF4-FFF2-40B4-BE49-F238E27FC236}">
                <a16:creationId xmlns:a16="http://schemas.microsoft.com/office/drawing/2014/main" id="{2EB2C2F3-DA0F-4B2E-BC9F-3E7171BA6851}"/>
              </a:ext>
            </a:extLst>
          </p:cNvPr>
          <p:cNvPicPr>
            <a:picLocks noChangeAspect="1"/>
          </p:cNvPicPr>
          <p:nvPr/>
        </p:nvPicPr>
        <p:blipFill rotWithShape="1">
          <a:blip r:embed="rId3">
            <a:extLst>
              <a:ext uri="{28A0092B-C50C-407E-A947-70E740481C1C}">
                <a14:useLocalDpi xmlns:a14="http://schemas.microsoft.com/office/drawing/2010/main" val="0"/>
              </a:ext>
            </a:extLst>
          </a:blip>
          <a:srcRect l="32638" r="-1"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908271972"/>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3050AD-EB01-4519-94D0-A74FFDA37C8B}"/>
              </a:ext>
            </a:extLst>
          </p:cNvPr>
          <p:cNvSpPr>
            <a:spLocks noGrp="1"/>
          </p:cNvSpPr>
          <p:nvPr>
            <p:ph type="title"/>
          </p:nvPr>
        </p:nvSpPr>
        <p:spPr/>
        <p:txBody>
          <a:bodyPr/>
          <a:lstStyle/>
          <a:p>
            <a:r>
              <a:rPr lang="de-DE" dirty="0"/>
              <a:t>UNION</a:t>
            </a:r>
          </a:p>
        </p:txBody>
      </p:sp>
      <p:sp>
        <p:nvSpPr>
          <p:cNvPr id="3" name="Textplatzhalter 2">
            <a:extLst>
              <a:ext uri="{FF2B5EF4-FFF2-40B4-BE49-F238E27FC236}">
                <a16:creationId xmlns:a16="http://schemas.microsoft.com/office/drawing/2014/main" id="{245200EA-885B-4C93-98E0-2292E719946D}"/>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894342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2871982"/>
            <a:ext cx="5475336" cy="3181684"/>
          </a:xfrm>
        </p:spPr>
        <p:txBody>
          <a:bodyPr anchor="t">
            <a:normAutofit/>
          </a:bodyPr>
          <a:lstStyle/>
          <a:p>
            <a:pPr marL="0" indent="0">
              <a:buNone/>
            </a:pPr>
            <a:r>
              <a:rPr lang="de-DE" dirty="0">
                <a:solidFill>
                  <a:schemeClr val="bg1"/>
                </a:solidFill>
              </a:rPr>
              <a:t>Welches Datum haben wir in 38 Tagen?</a:t>
            </a:r>
          </a:p>
        </p:txBody>
      </p:sp>
      <p:sp>
        <p:nvSpPr>
          <p:cNvPr id="9" name="Freeform: Shape 8">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Text enthält.&#10;&#10;Automatisch generierte Beschreibung">
            <a:extLst>
              <a:ext uri="{FF2B5EF4-FFF2-40B4-BE49-F238E27FC236}">
                <a16:creationId xmlns:a16="http://schemas.microsoft.com/office/drawing/2014/main" id="{68207C89-1B05-4B9C-BD0F-33D10C2B4B75}"/>
              </a:ext>
            </a:extLst>
          </p:cNvPr>
          <p:cNvPicPr>
            <a:picLocks noChangeAspect="1"/>
          </p:cNvPicPr>
          <p:nvPr/>
        </p:nvPicPr>
        <p:blipFill rotWithShape="1">
          <a:blip r:embed="rId3">
            <a:extLst>
              <a:ext uri="{28A0092B-C50C-407E-A947-70E740481C1C}">
                <a14:useLocalDpi xmlns:a14="http://schemas.microsoft.com/office/drawing/2010/main" val="0"/>
              </a:ext>
            </a:extLst>
          </a:blip>
          <a:srcRect l="33257" r="8108" b="-1"/>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58249926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1000"/>
            <a:lum/>
          </a:blip>
          <a:srcRect/>
          <a:stretch>
            <a:fillRect l="22000" t="2000" r="1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1543988"/>
            <a:ext cx="10515600" cy="4024994"/>
          </a:xfrm>
        </p:spPr>
        <p:txBody>
          <a:bodyPr>
            <a:noAutofit/>
          </a:bodyPr>
          <a:lstStyle/>
          <a:p>
            <a:pPr lvl="0"/>
            <a:r>
              <a:rPr lang="de-DE" dirty="0"/>
              <a:t>Gib den Firmennamen, die Kontaktperson und die Telefonnummern aller Kunden und aller Supplier in einer </a:t>
            </a:r>
            <a:r>
              <a:rPr lang="de-DE" i="1" dirty="0"/>
              <a:t>Liste</a:t>
            </a:r>
            <a:r>
              <a:rPr lang="de-DE" dirty="0"/>
              <a:t> aus.</a:t>
            </a:r>
          </a:p>
          <a:p>
            <a:pPr lvl="0"/>
            <a:endParaRPr lang="de-DE" dirty="0"/>
          </a:p>
          <a:p>
            <a:pPr marL="571500" lvl="0" indent="-571500">
              <a:buFont typeface="Arial" panose="020B0604020202020204" pitchFamily="34" charset="0"/>
              <a:buChar char="•"/>
            </a:pPr>
            <a:r>
              <a:rPr lang="de-DE" sz="4000" dirty="0"/>
              <a:t>Füge eine Kategorie „C“ für Customer und „S“ für Supplier hinzu.</a:t>
            </a:r>
          </a:p>
        </p:txBody>
      </p:sp>
    </p:spTree>
    <p:extLst>
      <p:ext uri="{BB962C8B-B14F-4D97-AF65-F5344CB8AC3E}">
        <p14:creationId xmlns:p14="http://schemas.microsoft.com/office/powerpoint/2010/main" val="1421601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Text, Karte enthält.&#10;&#10;Automatisch generierte Beschreibung">
            <a:extLst>
              <a:ext uri="{FF2B5EF4-FFF2-40B4-BE49-F238E27FC236}">
                <a16:creationId xmlns:a16="http://schemas.microsoft.com/office/drawing/2014/main" id="{A9D47FFF-9104-4F75-A7BD-C8A5E3B7A67D}"/>
              </a:ext>
            </a:extLst>
          </p:cNvPr>
          <p:cNvPicPr>
            <a:picLocks noChangeAspect="1"/>
          </p:cNvPicPr>
          <p:nvPr/>
        </p:nvPicPr>
        <p:blipFill rotWithShape="1">
          <a:blip r:embed="rId3">
            <a:extLst>
              <a:ext uri="{28A0092B-C50C-407E-A947-70E740481C1C}">
                <a14:useLocalDpi xmlns:a14="http://schemas.microsoft.com/office/drawing/2010/main" val="0"/>
              </a:ext>
            </a:extLst>
          </a:blip>
          <a:srcRect l="21899" r="14829"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357053" y="3357154"/>
            <a:ext cx="7741920" cy="3181446"/>
          </a:xfrm>
        </p:spPr>
        <p:txBody>
          <a:bodyPr anchor="t">
            <a:noAutofit/>
          </a:bodyPr>
          <a:lstStyle/>
          <a:p>
            <a:pPr lvl="0"/>
            <a:r>
              <a:rPr lang="de-DE" dirty="0">
                <a:solidFill>
                  <a:schemeClr val="bg1"/>
                </a:solidFill>
              </a:rPr>
              <a:t>Gib alle Regionen der Kunden und der Angestellten aus.</a:t>
            </a:r>
          </a:p>
          <a:p>
            <a:pPr lvl="0"/>
            <a:endParaRPr lang="de-DE" dirty="0">
              <a:solidFill>
                <a:schemeClr val="bg1"/>
              </a:solidFill>
            </a:endParaRPr>
          </a:p>
          <a:p>
            <a:pPr marL="571500" lvl="0" indent="-571500">
              <a:buFont typeface="Arial" panose="020B0604020202020204" pitchFamily="34" charset="0"/>
              <a:buChar char="•"/>
            </a:pPr>
            <a:r>
              <a:rPr lang="de-DE" sz="3600" dirty="0">
                <a:solidFill>
                  <a:schemeClr val="bg1"/>
                </a:solidFill>
              </a:rPr>
              <a:t>Füge eine Kategorie „C“ für Customer und „E“ für Employee hinzu.</a:t>
            </a:r>
          </a:p>
        </p:txBody>
      </p:sp>
    </p:spTree>
    <p:extLst>
      <p:ext uri="{BB962C8B-B14F-4D97-AF65-F5344CB8AC3E}">
        <p14:creationId xmlns:p14="http://schemas.microsoft.com/office/powerpoint/2010/main" val="2046721392"/>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AE5484-6699-42A2-90D2-69842D63ABBB}"/>
              </a:ext>
            </a:extLst>
          </p:cNvPr>
          <p:cNvSpPr>
            <a:spLocks noGrp="1"/>
          </p:cNvSpPr>
          <p:nvPr>
            <p:ph type="title"/>
          </p:nvPr>
        </p:nvSpPr>
        <p:spPr/>
        <p:txBody>
          <a:bodyPr/>
          <a:lstStyle/>
          <a:p>
            <a:r>
              <a:rPr lang="de-DE" dirty="0"/>
              <a:t>VIEW</a:t>
            </a:r>
          </a:p>
        </p:txBody>
      </p:sp>
      <p:sp>
        <p:nvSpPr>
          <p:cNvPr id="3" name="Textplatzhalter 2">
            <a:extLst>
              <a:ext uri="{FF2B5EF4-FFF2-40B4-BE49-F238E27FC236}">
                <a16:creationId xmlns:a16="http://schemas.microsoft.com/office/drawing/2014/main" id="{0E577F40-7391-4CF0-A625-29691CEC8BC3}"/>
              </a:ext>
            </a:extLst>
          </p:cNvPr>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707713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0"/>
            <a:lum/>
          </a:blip>
          <a:srcRect/>
          <a:stretch>
            <a:fillRect t="-9000" b="-9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824459"/>
            <a:ext cx="10515600" cy="5044325"/>
          </a:xfrm>
        </p:spPr>
        <p:txBody>
          <a:bodyPr>
            <a:noAutofit/>
          </a:bodyPr>
          <a:lstStyle/>
          <a:p>
            <a:pPr lvl="0"/>
            <a:r>
              <a:rPr lang="de-DE" dirty="0"/>
              <a:t>Erstelle eine VIEW v_Kundenbestellungen:</a:t>
            </a:r>
          </a:p>
          <a:p>
            <a:pPr lvl="0"/>
            <a:r>
              <a:rPr lang="de-DE" dirty="0"/>
              <a:t>Welche Kunden haben welche Produkte gekauft?</a:t>
            </a:r>
          </a:p>
          <a:p>
            <a:pPr marL="571500" lvl="0" indent="-571500">
              <a:buFont typeface="Arial" panose="020B0604020202020204" pitchFamily="34" charset="0"/>
              <a:buChar char="•"/>
            </a:pPr>
            <a:r>
              <a:rPr lang="de-DE" sz="4000" dirty="0"/>
              <a:t>OrderID, CompanyName, ProductName, Quantity (optional weitere Spalten)</a:t>
            </a:r>
          </a:p>
          <a:p>
            <a:pPr marL="571500" lvl="0" indent="-571500">
              <a:buFont typeface="Arial" panose="020B0604020202020204" pitchFamily="34" charset="0"/>
              <a:buChar char="•"/>
            </a:pPr>
            <a:r>
              <a:rPr lang="de-DE" sz="4000" dirty="0"/>
              <a:t>Gib eine zusätzliche Spalte aus, in der steht, wieviel die jeweiligen Rechnungsposten gekostet haben.</a:t>
            </a:r>
          </a:p>
        </p:txBody>
      </p:sp>
    </p:spTree>
    <p:extLst>
      <p:ext uri="{BB962C8B-B14F-4D97-AF65-F5344CB8AC3E}">
        <p14:creationId xmlns:p14="http://schemas.microsoft.com/office/powerpoint/2010/main" val="1139927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8ACB47-9FD0-4AD6-A82B-925E3474CD63}"/>
              </a:ext>
            </a:extLst>
          </p:cNvPr>
          <p:cNvSpPr>
            <a:spLocks noGrp="1"/>
          </p:cNvSpPr>
          <p:nvPr>
            <p:ph type="title"/>
          </p:nvPr>
        </p:nvSpPr>
        <p:spPr/>
        <p:txBody>
          <a:bodyPr/>
          <a:lstStyle/>
          <a:p>
            <a:r>
              <a:rPr lang="de-DE" dirty="0"/>
              <a:t>SUBQUERY</a:t>
            </a:r>
          </a:p>
        </p:txBody>
      </p:sp>
      <p:sp>
        <p:nvSpPr>
          <p:cNvPr id="3" name="Textplatzhalter 2">
            <a:extLst>
              <a:ext uri="{FF2B5EF4-FFF2-40B4-BE49-F238E27FC236}">
                <a16:creationId xmlns:a16="http://schemas.microsoft.com/office/drawing/2014/main" id="{BBD7FF6A-5D28-4752-938E-F7390E86E1FD}"/>
              </a:ext>
            </a:extLst>
          </p:cNvPr>
          <p:cNvSpPr>
            <a:spLocks noGrp="1"/>
          </p:cNvSpPr>
          <p:nvPr>
            <p:ph type="body" idx="1"/>
          </p:nvPr>
        </p:nvSpPr>
        <p:spPr/>
        <p:txBody>
          <a:bodyPr/>
          <a:lstStyle/>
          <a:p>
            <a:r>
              <a:rPr lang="de-DE" dirty="0"/>
              <a:t>/Subselect/Unterabfrage – Queries verschachteln</a:t>
            </a:r>
          </a:p>
        </p:txBody>
      </p:sp>
    </p:spTree>
    <p:extLst>
      <p:ext uri="{BB962C8B-B14F-4D97-AF65-F5344CB8AC3E}">
        <p14:creationId xmlns:p14="http://schemas.microsoft.com/office/powerpoint/2010/main" val="363956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6" name="Freeform: Shape 1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Schild, Uhr enthält.&#10;&#10;Automatisch generierte Beschreibung">
            <a:extLst>
              <a:ext uri="{FF2B5EF4-FFF2-40B4-BE49-F238E27FC236}">
                <a16:creationId xmlns:a16="http://schemas.microsoft.com/office/drawing/2014/main" id="{D1110E0C-8B60-498F-B6D5-12CB4DFA2382}"/>
              </a:ext>
            </a:extLst>
          </p:cNvPr>
          <p:cNvPicPr>
            <a:picLocks noChangeAspect="1"/>
          </p:cNvPicPr>
          <p:nvPr/>
        </p:nvPicPr>
        <p:blipFill rotWithShape="1">
          <a:blip r:embed="rId3">
            <a:extLst>
              <a:ext uri="{28A0092B-C50C-407E-A947-70E740481C1C}">
                <a14:useLocalDpi xmlns:a14="http://schemas.microsoft.com/office/drawing/2010/main" val="0"/>
              </a:ext>
            </a:extLst>
          </a:blip>
          <a:srcRect l="20487" r="15280"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435429" y="3429000"/>
            <a:ext cx="7010399" cy="2769326"/>
          </a:xfrm>
        </p:spPr>
        <p:txBody>
          <a:bodyPr anchor="t">
            <a:noAutofit/>
          </a:bodyPr>
          <a:lstStyle/>
          <a:p>
            <a:pPr lvl="0"/>
            <a:r>
              <a:rPr lang="de-DE" sz="4000" dirty="0">
                <a:solidFill>
                  <a:schemeClr val="bg1"/>
                </a:solidFill>
              </a:rPr>
              <a:t>Gib mittels Subquery alle Kunden aus, die in einem Land wohnen, in das auch Bestellungen verschifft werden.</a:t>
            </a:r>
          </a:p>
        </p:txBody>
      </p:sp>
    </p:spTree>
    <p:extLst>
      <p:ext uri="{BB962C8B-B14F-4D97-AF65-F5344CB8AC3E}">
        <p14:creationId xmlns:p14="http://schemas.microsoft.com/office/powerpoint/2010/main" val="2079653901"/>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2203555"/>
            <a:ext cx="10515600" cy="3665230"/>
          </a:xfrm>
        </p:spPr>
        <p:txBody>
          <a:bodyPr>
            <a:noAutofit/>
          </a:bodyPr>
          <a:lstStyle/>
          <a:p>
            <a:pPr lvl="0"/>
            <a:r>
              <a:rPr lang="de-DE" dirty="0"/>
              <a:t>Gib alle Bestellungen aus, deren Frachtkosten kleiner sind als der Durchschnitt der Frachtkosten.</a:t>
            </a:r>
          </a:p>
          <a:p>
            <a:pPr marL="571500" lvl="0" indent="-571500">
              <a:buFont typeface="Arial" panose="020B0604020202020204" pitchFamily="34" charset="0"/>
              <a:buChar char="•"/>
            </a:pPr>
            <a:r>
              <a:rPr lang="de-DE" sz="4000" dirty="0"/>
              <a:t>In absteigender Reihenfolge geordnet (vom größten zum kleinsten Wert).</a:t>
            </a:r>
          </a:p>
        </p:txBody>
      </p:sp>
    </p:spTree>
    <p:extLst>
      <p:ext uri="{BB962C8B-B14F-4D97-AF65-F5344CB8AC3E}">
        <p14:creationId xmlns:p14="http://schemas.microsoft.com/office/powerpoint/2010/main" val="4054242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65DB84-6FEA-4CFB-B099-C377A224FAD4}"/>
              </a:ext>
            </a:extLst>
          </p:cNvPr>
          <p:cNvSpPr>
            <a:spLocks noGrp="1"/>
          </p:cNvSpPr>
          <p:nvPr>
            <p:ph type="title"/>
          </p:nvPr>
        </p:nvSpPr>
        <p:spPr/>
        <p:txBody>
          <a:bodyPr>
            <a:normAutofit/>
          </a:bodyPr>
          <a:lstStyle/>
          <a:p>
            <a:r>
              <a:rPr lang="de-DE" dirty="0"/>
              <a:t>TEST DB erstellen</a:t>
            </a:r>
          </a:p>
        </p:txBody>
      </p:sp>
      <p:sp>
        <p:nvSpPr>
          <p:cNvPr id="3" name="Textplatzhalter 2">
            <a:extLst>
              <a:ext uri="{FF2B5EF4-FFF2-40B4-BE49-F238E27FC236}">
                <a16:creationId xmlns:a16="http://schemas.microsoft.com/office/drawing/2014/main" id="{CCBD456F-6F85-4853-8B98-5ADC1BD1B857}"/>
              </a:ext>
            </a:extLst>
          </p:cNvPr>
          <p:cNvSpPr>
            <a:spLocks noGrp="1"/>
          </p:cNvSpPr>
          <p:nvPr>
            <p:ph type="body" idx="1"/>
          </p:nvPr>
        </p:nvSpPr>
        <p:spPr/>
        <p:txBody>
          <a:bodyPr/>
          <a:lstStyle/>
          <a:p>
            <a:r>
              <a:rPr lang="de-DE" dirty="0"/>
              <a:t>Tabellen duplizieren und ergänzen</a:t>
            </a:r>
          </a:p>
          <a:p>
            <a:r>
              <a:rPr lang="de-DE" dirty="0"/>
              <a:t>Mit der erstellten Tabelle werden weitere Übungen durchgeführt</a:t>
            </a:r>
          </a:p>
          <a:p>
            <a:r>
              <a:rPr lang="de-DE" dirty="0"/>
              <a:t>Setzt CREATE, INSERT, UPDATE – Basics voraus</a:t>
            </a:r>
          </a:p>
        </p:txBody>
      </p:sp>
    </p:spTree>
    <p:extLst>
      <p:ext uri="{BB962C8B-B14F-4D97-AF65-F5344CB8AC3E}">
        <p14:creationId xmlns:p14="http://schemas.microsoft.com/office/powerpoint/2010/main" val="945636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2069" y="808080"/>
            <a:ext cx="6748072" cy="4846858"/>
          </a:xfrm>
        </p:spPr>
        <p:txBody>
          <a:bodyPr anchor="t">
            <a:noAutofit/>
          </a:bodyPr>
          <a:lstStyle/>
          <a:p>
            <a:pPr marL="571500" lvl="0" indent="-571500">
              <a:buFont typeface="Arial" panose="020B0604020202020204" pitchFamily="34" charset="0"/>
              <a:buChar char="•"/>
            </a:pPr>
            <a:r>
              <a:rPr lang="de-DE" sz="4000" dirty="0">
                <a:solidFill>
                  <a:schemeClr val="bg1"/>
                </a:solidFill>
              </a:rPr>
              <a:t>Erstelle eine Testdatenbank (Name frei wählbar)</a:t>
            </a:r>
          </a:p>
          <a:p>
            <a:pPr marL="571500" lvl="0" indent="-571500">
              <a:buFont typeface="Arial" panose="020B0604020202020204" pitchFamily="34" charset="0"/>
              <a:buChar char="•"/>
            </a:pPr>
            <a:r>
              <a:rPr lang="de-DE" sz="4000" dirty="0">
                <a:solidFill>
                  <a:schemeClr val="bg1"/>
                </a:solidFill>
              </a:rPr>
              <a:t>Erstelle eine Kopie der Tabelle Employees aus der Northwind-DB in der TestDB.</a:t>
            </a:r>
          </a:p>
          <a:p>
            <a:pPr marL="571500" lvl="0" indent="-571500">
              <a:buFont typeface="Arial" panose="020B0604020202020204" pitchFamily="34" charset="0"/>
              <a:buChar char="•"/>
            </a:pPr>
            <a:r>
              <a:rPr lang="de-DE" sz="4000" dirty="0">
                <a:solidFill>
                  <a:schemeClr val="bg1"/>
                </a:solidFill>
              </a:rPr>
              <a:t>Füge eine Spalte „Salary“ hinzu.</a:t>
            </a:r>
          </a:p>
          <a:p>
            <a:pPr marL="571500" lvl="0" indent="-571500">
              <a:buFont typeface="Arial" panose="020B0604020202020204" pitchFamily="34" charset="0"/>
              <a:buChar char="•"/>
            </a:pPr>
            <a:r>
              <a:rPr lang="de-DE" sz="4000" dirty="0">
                <a:solidFill>
                  <a:schemeClr val="bg1"/>
                </a:solidFill>
              </a:rPr>
              <a:t>Füge Werte als Gehalt für die 9 Angestellten ein.</a:t>
            </a:r>
          </a:p>
        </p:txBody>
      </p:sp>
      <p:sp>
        <p:nvSpPr>
          <p:cNvPr id="19" name="Freeform: Shape 1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Grafik 13">
            <a:extLst>
              <a:ext uri="{FF2B5EF4-FFF2-40B4-BE49-F238E27FC236}">
                <a16:creationId xmlns:a16="http://schemas.microsoft.com/office/drawing/2014/main" id="{287D4B2A-CA81-4903-A008-D49088178803}"/>
              </a:ext>
            </a:extLst>
          </p:cNvPr>
          <p:cNvPicPr>
            <a:picLocks noChangeAspect="1"/>
          </p:cNvPicPr>
          <p:nvPr/>
        </p:nvPicPr>
        <p:blipFill>
          <a:blip r:embed="rId3"/>
          <a:stretch>
            <a:fillRect/>
          </a:stretch>
        </p:blipFill>
        <p:spPr>
          <a:xfrm>
            <a:off x="7884057" y="808080"/>
            <a:ext cx="3796790" cy="3466634"/>
          </a:xfrm>
          <a:prstGeom prst="rect">
            <a:avLst/>
          </a:prstGeom>
        </p:spPr>
      </p:pic>
      <p:sp>
        <p:nvSpPr>
          <p:cNvPr id="16" name="Pfeil: gestreift nach rechts 15">
            <a:extLst>
              <a:ext uri="{FF2B5EF4-FFF2-40B4-BE49-F238E27FC236}">
                <a16:creationId xmlns:a16="http://schemas.microsoft.com/office/drawing/2014/main" id="{7A9D7D7A-BA20-42CA-ADD4-62C387033CDB}"/>
              </a:ext>
            </a:extLst>
          </p:cNvPr>
          <p:cNvSpPr/>
          <p:nvPr/>
        </p:nvSpPr>
        <p:spPr>
          <a:xfrm rot="19889161">
            <a:off x="6170449" y="4366351"/>
            <a:ext cx="1828800" cy="143288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169834791"/>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0A9913-380F-42EC-847F-D59A3C1E2652}"/>
              </a:ext>
            </a:extLst>
          </p:cNvPr>
          <p:cNvSpPr>
            <a:spLocks noGrp="1"/>
          </p:cNvSpPr>
          <p:nvPr>
            <p:ph type="title"/>
          </p:nvPr>
        </p:nvSpPr>
        <p:spPr/>
        <p:txBody>
          <a:bodyPr/>
          <a:lstStyle/>
          <a:p>
            <a:r>
              <a:rPr lang="de-DE" dirty="0"/>
              <a:t>SUBQUERY</a:t>
            </a:r>
          </a:p>
        </p:txBody>
      </p:sp>
      <p:sp>
        <p:nvSpPr>
          <p:cNvPr id="3" name="Textplatzhalter 2">
            <a:extLst>
              <a:ext uri="{FF2B5EF4-FFF2-40B4-BE49-F238E27FC236}">
                <a16:creationId xmlns:a16="http://schemas.microsoft.com/office/drawing/2014/main" id="{A468B672-B2A6-4CAF-AE20-14BD58CA9F4F}"/>
              </a:ext>
            </a:extLst>
          </p:cNvPr>
          <p:cNvSpPr>
            <a:spLocks noGrp="1"/>
          </p:cNvSpPr>
          <p:nvPr>
            <p:ph type="body" idx="1"/>
          </p:nvPr>
        </p:nvSpPr>
        <p:spPr/>
        <p:txBody>
          <a:bodyPr/>
          <a:lstStyle/>
          <a:p>
            <a:r>
              <a:rPr lang="de-DE" dirty="0"/>
              <a:t>Weitere Subquery-Übungen mit der erstellten TestDB</a:t>
            </a:r>
          </a:p>
        </p:txBody>
      </p:sp>
    </p:spTree>
    <p:extLst>
      <p:ext uri="{BB962C8B-B14F-4D97-AF65-F5344CB8AC3E}">
        <p14:creationId xmlns:p14="http://schemas.microsoft.com/office/powerpoint/2010/main" val="1783190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762000" y="2279018"/>
            <a:ext cx="5314543" cy="3375920"/>
          </a:xfrm>
        </p:spPr>
        <p:txBody>
          <a:bodyPr anchor="t">
            <a:normAutofit/>
          </a:bodyPr>
          <a:lstStyle/>
          <a:p>
            <a:pPr marL="0" indent="0">
              <a:buNone/>
            </a:pPr>
            <a:r>
              <a:rPr lang="de-DE" sz="4400" dirty="0">
                <a:solidFill>
                  <a:schemeClr val="bg1"/>
                </a:solidFill>
              </a:rPr>
              <a:t>Welcher Wochentag war Dein Geburtstag?</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drinnen, Kuchen, sitzend, suchend enthält.&#10;&#10;Automatisch generierte Beschreibung">
            <a:extLst>
              <a:ext uri="{FF2B5EF4-FFF2-40B4-BE49-F238E27FC236}">
                <a16:creationId xmlns:a16="http://schemas.microsoft.com/office/drawing/2014/main" id="{D7664249-7261-412E-A91D-EE2BC2E2B9D6}"/>
              </a:ext>
            </a:extLst>
          </p:cNvPr>
          <p:cNvPicPr>
            <a:picLocks noChangeAspect="1"/>
          </p:cNvPicPr>
          <p:nvPr/>
        </p:nvPicPr>
        <p:blipFill rotWithShape="1">
          <a:blip r:embed="rId3">
            <a:extLst>
              <a:ext uri="{28A0092B-C50C-407E-A947-70E740481C1C}">
                <a14:useLocalDpi xmlns:a14="http://schemas.microsoft.com/office/drawing/2010/main" val="0"/>
              </a:ext>
            </a:extLst>
          </a:blip>
          <a:srcRect l="21694" r="19125"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438284363"/>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781457" y="1071154"/>
            <a:ext cx="5609220" cy="5223864"/>
          </a:xfrm>
        </p:spPr>
        <p:txBody>
          <a:bodyPr anchor="t">
            <a:noAutofit/>
          </a:bodyPr>
          <a:lstStyle/>
          <a:p>
            <a:pPr lvl="0"/>
            <a:r>
              <a:rPr lang="de-DE" sz="4000" b="1" dirty="0">
                <a:solidFill>
                  <a:srgbClr val="FFC000"/>
                </a:solidFill>
              </a:rPr>
              <a:t>TestDB</a:t>
            </a:r>
            <a:r>
              <a:rPr lang="de-DE" sz="4000" dirty="0">
                <a:solidFill>
                  <a:schemeClr val="bg1"/>
                </a:solidFill>
              </a:rPr>
              <a:t>:</a:t>
            </a:r>
          </a:p>
          <a:p>
            <a:pPr lvl="0">
              <a:lnSpc>
                <a:spcPct val="100000"/>
              </a:lnSpc>
              <a:spcBef>
                <a:spcPts val="0"/>
              </a:spcBef>
            </a:pPr>
            <a:r>
              <a:rPr lang="de-DE" sz="4000" dirty="0">
                <a:solidFill>
                  <a:schemeClr val="bg1"/>
                </a:solidFill>
              </a:rPr>
              <a:t>Gib die EmployeeID, </a:t>
            </a:r>
          </a:p>
          <a:p>
            <a:pPr lvl="0"/>
            <a:r>
              <a:rPr lang="de-DE" sz="4000" dirty="0">
                <a:solidFill>
                  <a:schemeClr val="bg1"/>
                </a:solidFill>
              </a:rPr>
              <a:t>den Vor- und Nachnamen (in einem Feld) und das Gehalt aller Mitarbeiter aus, die ein höheres Gehalt beziehen als der Mitarbeiter mit der EmployeeID 8.</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Tisch, Essen enthält.&#10;&#10;Automatisch generierte Beschreibung">
            <a:extLst>
              <a:ext uri="{FF2B5EF4-FFF2-40B4-BE49-F238E27FC236}">
                <a16:creationId xmlns:a16="http://schemas.microsoft.com/office/drawing/2014/main" id="{1DAB56C3-0F94-4DFC-94C2-41644C449E49}"/>
              </a:ext>
            </a:extLst>
          </p:cNvPr>
          <p:cNvPicPr>
            <a:picLocks noChangeAspect="1"/>
          </p:cNvPicPr>
          <p:nvPr/>
        </p:nvPicPr>
        <p:blipFill rotWithShape="1">
          <a:blip r:embed="rId3">
            <a:extLst>
              <a:ext uri="{28A0092B-C50C-407E-A947-70E740481C1C}">
                <a14:useLocalDpi xmlns:a14="http://schemas.microsoft.com/office/drawing/2010/main" val="0"/>
              </a:ext>
            </a:extLst>
          </a:blip>
          <a:srcRect l="2060" r="43329" b="1"/>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830223262"/>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781457" y="1593669"/>
            <a:ext cx="5314543" cy="4923418"/>
          </a:xfrm>
        </p:spPr>
        <p:txBody>
          <a:bodyPr anchor="t">
            <a:noAutofit/>
          </a:bodyPr>
          <a:lstStyle/>
          <a:p>
            <a:pPr lvl="0"/>
            <a:r>
              <a:rPr lang="de-DE" sz="4000" b="1" dirty="0">
                <a:solidFill>
                  <a:srgbClr val="FFC000"/>
                </a:solidFill>
              </a:rPr>
              <a:t>Northwind-DB</a:t>
            </a:r>
            <a:r>
              <a:rPr lang="de-DE" sz="4000" dirty="0">
                <a:solidFill>
                  <a:schemeClr val="bg1"/>
                </a:solidFill>
              </a:rPr>
              <a:t>:</a:t>
            </a:r>
          </a:p>
          <a:p>
            <a:pPr lvl="0"/>
            <a:r>
              <a:rPr lang="de-DE" sz="4000" dirty="0">
                <a:solidFill>
                  <a:schemeClr val="bg1"/>
                </a:solidFill>
              </a:rPr>
              <a:t>Gib die SupplierID, den CompanyName, die Kontaktinformation und das Land aller Supplier aus, die aus dem gleichen Land sind wie der Supplier Nr. 2.</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fik 3" descr="Ein Bild, das Text, Karte enthält.&#10;&#10;Automatisch generierte Beschreibung">
            <a:extLst>
              <a:ext uri="{FF2B5EF4-FFF2-40B4-BE49-F238E27FC236}">
                <a16:creationId xmlns:a16="http://schemas.microsoft.com/office/drawing/2014/main" id="{F0ED8252-BFB3-4A98-8B9D-66F44566FE4F}"/>
              </a:ext>
            </a:extLst>
          </p:cNvPr>
          <p:cNvPicPr>
            <a:picLocks noChangeAspect="1"/>
          </p:cNvPicPr>
          <p:nvPr/>
        </p:nvPicPr>
        <p:blipFill rotWithShape="1">
          <a:blip r:embed="rId3">
            <a:extLst>
              <a:ext uri="{28A0092B-C50C-407E-A947-70E740481C1C}">
                <a14:useLocalDpi xmlns:a14="http://schemas.microsoft.com/office/drawing/2010/main" val="0"/>
              </a:ext>
            </a:extLst>
          </a:blip>
          <a:srcRect l="27953" r="7813"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815327702"/>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extLst>
              <a:ext uri="{BEBA8EAE-BF5A-486C-A8C5-ECC9F3942E4B}">
                <a14:imgProps xmlns:a14="http://schemas.microsoft.com/office/drawing/2010/main">
                  <a14:imgLayer r:embed="rId4">
                    <a14:imgEffect>
                      <a14:saturation sat="4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39"/>
            <a:ext cx="10515600" cy="2596745"/>
          </a:xfrm>
        </p:spPr>
        <p:txBody>
          <a:bodyPr>
            <a:noAutofit/>
          </a:bodyPr>
          <a:lstStyle/>
          <a:p>
            <a:pPr lvl="0"/>
            <a:r>
              <a:rPr lang="de-DE" b="1" dirty="0">
                <a:solidFill>
                  <a:srgbClr val="FFC000"/>
                </a:solidFill>
              </a:rPr>
              <a:t>TestDB</a:t>
            </a:r>
            <a:r>
              <a:rPr lang="de-DE" dirty="0"/>
              <a:t>:</a:t>
            </a:r>
          </a:p>
          <a:p>
            <a:pPr lvl="0"/>
            <a:r>
              <a:rPr lang="de-DE" dirty="0"/>
              <a:t>Gib die EmployeeID, Name, Gehalt und Land der Mitarbeiter aus, die das niedrigste Gehalt in ihrem jeweiligen Land beziehen.</a:t>
            </a:r>
          </a:p>
        </p:txBody>
      </p:sp>
    </p:spTree>
    <p:extLst>
      <p:ext uri="{BB962C8B-B14F-4D97-AF65-F5344CB8AC3E}">
        <p14:creationId xmlns:p14="http://schemas.microsoft.com/office/powerpoint/2010/main" val="36317444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396240" y="2918131"/>
            <a:ext cx="6853646" cy="3375920"/>
          </a:xfrm>
        </p:spPr>
        <p:txBody>
          <a:bodyPr anchor="t">
            <a:noAutofit/>
          </a:bodyPr>
          <a:lstStyle/>
          <a:p>
            <a:pPr lvl="0"/>
            <a:r>
              <a:rPr lang="de-DE" b="1" dirty="0">
                <a:solidFill>
                  <a:srgbClr val="FFC000"/>
                </a:solidFill>
              </a:rPr>
              <a:t>TestDB</a:t>
            </a:r>
            <a:r>
              <a:rPr lang="de-DE" dirty="0">
                <a:solidFill>
                  <a:schemeClr val="bg1"/>
                </a:solidFill>
              </a:rPr>
              <a:t>:</a:t>
            </a:r>
          </a:p>
          <a:p>
            <a:pPr lvl="0"/>
            <a:r>
              <a:rPr lang="de-DE" dirty="0">
                <a:solidFill>
                  <a:schemeClr val="bg1"/>
                </a:solidFill>
              </a:rPr>
              <a:t>Gib die Namen der Employees aus, deren Gehalt zwischen dem niedrigsten Gehalt und 3000 liegt.</a:t>
            </a:r>
          </a:p>
        </p:txBody>
      </p:sp>
      <p:sp>
        <p:nvSpPr>
          <p:cNvPr id="11" name="Freeform: Shape 1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Grafik 5" descr="Ein Bild, das haltend, sitzend, Frau, Pink enthält.&#10;&#10;Automatisch generierte Beschreibung">
            <a:extLst>
              <a:ext uri="{FF2B5EF4-FFF2-40B4-BE49-F238E27FC236}">
                <a16:creationId xmlns:a16="http://schemas.microsoft.com/office/drawing/2014/main" id="{708F1EF0-013D-4309-A10E-A95D1693A7AB}"/>
              </a:ext>
            </a:extLst>
          </p:cNvPr>
          <p:cNvPicPr>
            <a:picLocks noChangeAspect="1"/>
          </p:cNvPicPr>
          <p:nvPr/>
        </p:nvPicPr>
        <p:blipFill rotWithShape="1">
          <a:blip r:embed="rId3">
            <a:extLst>
              <a:ext uri="{28A0092B-C50C-407E-A947-70E740481C1C}">
                <a14:useLocalDpi xmlns:a14="http://schemas.microsoft.com/office/drawing/2010/main" val="0"/>
              </a:ext>
            </a:extLst>
          </a:blip>
          <a:srcRect l="3768" r="-2"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432753698"/>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719528"/>
            <a:ext cx="10515600" cy="5149257"/>
          </a:xfrm>
        </p:spPr>
        <p:txBody>
          <a:bodyPr>
            <a:noAutofit/>
          </a:bodyPr>
          <a:lstStyle/>
          <a:p>
            <a:pPr lvl="0"/>
            <a:r>
              <a:rPr lang="de-DE" b="1" dirty="0">
                <a:solidFill>
                  <a:srgbClr val="FFC000"/>
                </a:solidFill>
              </a:rPr>
              <a:t>Northwind </a:t>
            </a:r>
            <a:r>
              <a:rPr lang="de-DE" dirty="0"/>
              <a:t>oder </a:t>
            </a:r>
            <a:r>
              <a:rPr lang="de-DE" b="1" dirty="0">
                <a:solidFill>
                  <a:srgbClr val="FFC000"/>
                </a:solidFill>
              </a:rPr>
              <a:t>TestDB</a:t>
            </a:r>
            <a:r>
              <a:rPr lang="de-DE" dirty="0"/>
              <a:t>:</a:t>
            </a:r>
          </a:p>
          <a:p>
            <a:pPr lvl="0"/>
            <a:r>
              <a:rPr lang="de-DE" dirty="0"/>
              <a:t>Gib die Namen und das Einstellungsdatum der Mitarbeiter aus, die im selben Jahr eingestellt wurden wie Mr. Robert King.</a:t>
            </a:r>
          </a:p>
          <a:p>
            <a:pPr lvl="0"/>
            <a:endParaRPr lang="de-DE" dirty="0"/>
          </a:p>
          <a:p>
            <a:pPr marL="571500" lvl="0" indent="-571500">
              <a:buFont typeface="Arial" panose="020B0604020202020204" pitchFamily="34" charset="0"/>
              <a:buChar char="•"/>
            </a:pPr>
            <a:r>
              <a:rPr lang="de-DE" sz="4000" dirty="0"/>
              <a:t>Titel, Vorname und Nachname sollen überprüft werden.</a:t>
            </a:r>
          </a:p>
          <a:p>
            <a:pPr marL="571500" lvl="0" indent="-571500">
              <a:buFont typeface="Arial" panose="020B0604020202020204" pitchFamily="34" charset="0"/>
              <a:buChar char="•"/>
            </a:pPr>
            <a:r>
              <a:rPr lang="de-DE" sz="4000" dirty="0"/>
              <a:t>Uhrzeit soll nicht mit ausgegeben werden</a:t>
            </a:r>
          </a:p>
        </p:txBody>
      </p:sp>
    </p:spTree>
    <p:extLst>
      <p:ext uri="{BB962C8B-B14F-4D97-AF65-F5344CB8AC3E}">
        <p14:creationId xmlns:p14="http://schemas.microsoft.com/office/powerpoint/2010/main" val="3124286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l="-33000" r="-33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2713221"/>
            <a:ext cx="10515600" cy="3155564"/>
          </a:xfrm>
        </p:spPr>
        <p:txBody>
          <a:bodyPr>
            <a:noAutofit/>
          </a:bodyPr>
          <a:lstStyle/>
          <a:p>
            <a:pPr lvl="0"/>
            <a:r>
              <a:rPr lang="de-DE" b="1" dirty="0">
                <a:solidFill>
                  <a:srgbClr val="FFC000"/>
                </a:solidFill>
              </a:rPr>
              <a:t>TestDB</a:t>
            </a:r>
            <a:r>
              <a:rPr lang="de-DE" dirty="0"/>
              <a:t>:</a:t>
            </a:r>
          </a:p>
          <a:p>
            <a:pPr lvl="0"/>
            <a:r>
              <a:rPr lang="de-DE" dirty="0"/>
              <a:t>Gib die EmployeeID, Name, Titel, Gehalt und die Region der Mitarbeiter aus, deren Gehalt über 2500 liegt und deren Region nicht NULL ist.</a:t>
            </a:r>
          </a:p>
        </p:txBody>
      </p:sp>
    </p:spTree>
    <p:extLst>
      <p:ext uri="{BB962C8B-B14F-4D97-AF65-F5344CB8AC3E}">
        <p14:creationId xmlns:p14="http://schemas.microsoft.com/office/powerpoint/2010/main" val="20029806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298FB8-CBD2-40FD-844C-9F989C580C9D}"/>
              </a:ext>
            </a:extLst>
          </p:cNvPr>
          <p:cNvSpPr>
            <a:spLocks noGrp="1"/>
          </p:cNvSpPr>
          <p:nvPr>
            <p:ph type="title"/>
          </p:nvPr>
        </p:nvSpPr>
        <p:spPr/>
        <p:txBody>
          <a:bodyPr/>
          <a:lstStyle/>
          <a:p>
            <a:r>
              <a:rPr lang="de-DE" dirty="0"/>
              <a:t>HAVING</a:t>
            </a:r>
          </a:p>
        </p:txBody>
      </p:sp>
      <p:sp>
        <p:nvSpPr>
          <p:cNvPr id="3" name="Textplatzhalter 2">
            <a:extLst>
              <a:ext uri="{FF2B5EF4-FFF2-40B4-BE49-F238E27FC236}">
                <a16:creationId xmlns:a16="http://schemas.microsoft.com/office/drawing/2014/main" id="{2DC9DA29-AFC6-4644-9743-D45AE27316DF}"/>
              </a:ext>
            </a:extLst>
          </p:cNvPr>
          <p:cNvSpPr>
            <a:spLocks noGrp="1"/>
          </p:cNvSpPr>
          <p:nvPr>
            <p:ph type="body" idx="1"/>
          </p:nvPr>
        </p:nvSpPr>
        <p:spPr/>
        <p:txBody>
          <a:bodyPr/>
          <a:lstStyle/>
          <a:p>
            <a:r>
              <a:rPr lang="de-DE" dirty="0"/>
              <a:t>GROUP BY für Profis</a:t>
            </a:r>
          </a:p>
        </p:txBody>
      </p:sp>
    </p:spTree>
    <p:extLst>
      <p:ext uri="{BB962C8B-B14F-4D97-AF65-F5344CB8AC3E}">
        <p14:creationId xmlns:p14="http://schemas.microsoft.com/office/powerpoint/2010/main" val="20978975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302344" y="365986"/>
            <a:ext cx="6447797" cy="5380618"/>
          </a:xfrm>
        </p:spPr>
        <p:txBody>
          <a:bodyPr anchor="t">
            <a:noAutofit/>
          </a:bodyPr>
          <a:lstStyle/>
          <a:p>
            <a:pPr lvl="0"/>
            <a:r>
              <a:rPr lang="de-DE" dirty="0">
                <a:solidFill>
                  <a:schemeClr val="bg1"/>
                </a:solidFill>
              </a:rPr>
              <a:t>Wie viele Kunden gibt es pro Land?</a:t>
            </a:r>
          </a:p>
          <a:p>
            <a:pPr marL="571500" lvl="0" indent="-571500">
              <a:buFont typeface="Arial" panose="020B0604020202020204" pitchFamily="34" charset="0"/>
              <a:buChar char="•"/>
            </a:pPr>
            <a:r>
              <a:rPr lang="de-DE" sz="3600" dirty="0">
                <a:solidFill>
                  <a:schemeClr val="bg1"/>
                </a:solidFill>
              </a:rPr>
              <a:t>Es sollen nur die ausgegeben werden, wo mehr als 5 Kunden pro Land ansässig sind.</a:t>
            </a:r>
          </a:p>
          <a:p>
            <a:pPr marL="571500" lvl="0" indent="-571500">
              <a:buFont typeface="Arial" panose="020B0604020202020204" pitchFamily="34" charset="0"/>
              <a:buChar char="•"/>
            </a:pPr>
            <a:r>
              <a:rPr lang="de-DE" sz="3600" dirty="0">
                <a:solidFill>
                  <a:schemeClr val="bg1"/>
                </a:solidFill>
              </a:rPr>
              <a:t>In absteigender Reihenfolge geordnet (größte Anzahl zuerst).</a:t>
            </a:r>
          </a:p>
          <a:p>
            <a:pPr marL="571500" lvl="0" indent="-571500">
              <a:buFont typeface="Arial" panose="020B0604020202020204" pitchFamily="34" charset="0"/>
              <a:buChar char="•"/>
            </a:pPr>
            <a:r>
              <a:rPr lang="de-DE" sz="3600" dirty="0">
                <a:solidFill>
                  <a:schemeClr val="bg1"/>
                </a:solidFill>
              </a:rPr>
              <a:t>Ausgabe: Country, CustomerCount</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Essen enthält.&#10;&#10;Automatisch generierte Beschreibung">
            <a:extLst>
              <a:ext uri="{FF2B5EF4-FFF2-40B4-BE49-F238E27FC236}">
                <a16:creationId xmlns:a16="http://schemas.microsoft.com/office/drawing/2014/main" id="{EE030CD3-C9F1-4574-93A2-59BE74A9A3F9}"/>
              </a:ext>
            </a:extLst>
          </p:cNvPr>
          <p:cNvPicPr>
            <a:picLocks noChangeAspect="1"/>
          </p:cNvPicPr>
          <p:nvPr/>
        </p:nvPicPr>
        <p:blipFill rotWithShape="1">
          <a:blip r:embed="rId3">
            <a:extLst>
              <a:ext uri="{28A0092B-C50C-407E-A947-70E740481C1C}">
                <a14:useLocalDpi xmlns:a14="http://schemas.microsoft.com/office/drawing/2010/main" val="0"/>
              </a:ext>
            </a:extLst>
          </a:blip>
          <a:srcRect l="26160" r="17544"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312646085"/>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Spielzeug, klein, Gras, haltend enthält.&#10;&#10;Automatisch generierte Beschreibung">
            <a:extLst>
              <a:ext uri="{FF2B5EF4-FFF2-40B4-BE49-F238E27FC236}">
                <a16:creationId xmlns:a16="http://schemas.microsoft.com/office/drawing/2014/main" id="{DF07064F-AAEA-4BDA-8A76-6A285683EFEA}"/>
              </a:ext>
            </a:extLst>
          </p:cNvPr>
          <p:cNvPicPr>
            <a:picLocks noChangeAspect="1"/>
          </p:cNvPicPr>
          <p:nvPr/>
        </p:nvPicPr>
        <p:blipFill rotWithShape="1">
          <a:blip r:embed="rId3">
            <a:extLst>
              <a:ext uri="{28A0092B-C50C-407E-A947-70E740481C1C}">
                <a14:useLocalDpi xmlns:a14="http://schemas.microsoft.com/office/drawing/2010/main" val="0"/>
              </a:ext>
            </a:extLst>
          </a:blip>
          <a:srcRect l="12329" r="23676" b="-1"/>
          <a:stretch/>
        </p:blipFill>
        <p:spPr>
          <a:xfrm>
            <a:off x="2" y="-2"/>
            <a:ext cx="5441859" cy="5654940"/>
          </a:xfrm>
          <a:custGeom>
            <a:avLst/>
            <a:gdLst>
              <a:gd name="connsiteX0" fmla="*/ 0 w 5441859"/>
              <a:gd name="connsiteY0" fmla="*/ 0 h 5654940"/>
              <a:gd name="connsiteX1" fmla="*/ 4400491 w 5441859"/>
              <a:gd name="connsiteY1" fmla="*/ 0 h 5654940"/>
              <a:gd name="connsiteX2" fmla="*/ 4484766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6096000" y="2749281"/>
            <a:ext cx="5801215" cy="3375920"/>
          </a:xfrm>
        </p:spPr>
        <p:txBody>
          <a:bodyPr anchor="t">
            <a:normAutofit/>
          </a:bodyPr>
          <a:lstStyle/>
          <a:p>
            <a:pPr lvl="0"/>
            <a:r>
              <a:rPr lang="de-DE" dirty="0">
                <a:solidFill>
                  <a:schemeClr val="bg1"/>
                </a:solidFill>
              </a:rPr>
              <a:t>Gib die vollen Namen aller Angestellten aus, die mehr als 70 Bestellungen bearbeitet haben.</a:t>
            </a:r>
          </a:p>
        </p:txBody>
      </p:sp>
    </p:spTree>
    <p:extLst>
      <p:ext uri="{BB962C8B-B14F-4D97-AF65-F5344CB8AC3E}">
        <p14:creationId xmlns:p14="http://schemas.microsoft.com/office/powerpoint/2010/main" val="1661612265"/>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Kleidung enthält.&#10;&#10;Automatisch generierte Beschreibung">
            <a:extLst>
              <a:ext uri="{FF2B5EF4-FFF2-40B4-BE49-F238E27FC236}">
                <a16:creationId xmlns:a16="http://schemas.microsoft.com/office/drawing/2014/main" id="{42B320C0-A4BD-47B4-A300-FBFC9DB31807}"/>
              </a:ext>
            </a:extLst>
          </p:cNvPr>
          <p:cNvPicPr>
            <a:picLocks noChangeAspect="1"/>
          </p:cNvPicPr>
          <p:nvPr/>
        </p:nvPicPr>
        <p:blipFill rotWithShape="1">
          <a:blip r:embed="rId3">
            <a:extLst>
              <a:ext uri="{28A0092B-C50C-407E-A947-70E740481C1C}">
                <a14:useLocalDpi xmlns:a14="http://schemas.microsoft.com/office/drawing/2010/main" val="0"/>
              </a:ext>
            </a:extLst>
          </a:blip>
          <a:srcRect l="15520" r="20247" b="2"/>
          <a:stretch/>
        </p:blipFill>
        <p:spPr>
          <a:xfrm>
            <a:off x="2" y="-2"/>
            <a:ext cx="5441859" cy="5654940"/>
          </a:xfrm>
          <a:custGeom>
            <a:avLst/>
            <a:gdLst>
              <a:gd name="connsiteX0" fmla="*/ 0 w 5441859"/>
              <a:gd name="connsiteY0" fmla="*/ 0 h 5654940"/>
              <a:gd name="connsiteX1" fmla="*/ 4400491 w 5441859"/>
              <a:gd name="connsiteY1" fmla="*/ 0 h 5654940"/>
              <a:gd name="connsiteX2" fmla="*/ 4484766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5969726" y="1920239"/>
            <a:ext cx="5814278" cy="4689566"/>
          </a:xfrm>
        </p:spPr>
        <p:txBody>
          <a:bodyPr anchor="t">
            <a:noAutofit/>
          </a:bodyPr>
          <a:lstStyle/>
          <a:p>
            <a:pPr lvl="0"/>
            <a:r>
              <a:rPr lang="de-DE" sz="4000" dirty="0">
                <a:solidFill>
                  <a:schemeClr val="bg1"/>
                </a:solidFill>
              </a:rPr>
              <a:t>Haben die Angestellten Leverling und Peacock mehr als 100 Bestellungen bearbeitet?</a:t>
            </a:r>
          </a:p>
          <a:p>
            <a:pPr marL="571500" lvl="0" indent="-571500">
              <a:buFont typeface="Arial" panose="020B0604020202020204" pitchFamily="34" charset="0"/>
              <a:buChar char="•"/>
            </a:pPr>
            <a:r>
              <a:rPr lang="de-DE" sz="3600" dirty="0">
                <a:solidFill>
                  <a:schemeClr val="bg1"/>
                </a:solidFill>
              </a:rPr>
              <a:t>Ausgabe: LastName, Anzahl der Bestellungen nur, wenn sie über 100 geschafft haben</a:t>
            </a:r>
          </a:p>
        </p:txBody>
      </p:sp>
    </p:spTree>
    <p:extLst>
      <p:ext uri="{BB962C8B-B14F-4D97-AF65-F5344CB8AC3E}">
        <p14:creationId xmlns:p14="http://schemas.microsoft.com/office/powerpoint/2010/main" val="12314343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644434" y="2971349"/>
            <a:ext cx="5609220" cy="3375920"/>
          </a:xfrm>
        </p:spPr>
        <p:txBody>
          <a:bodyPr anchor="t">
            <a:normAutofit/>
          </a:bodyPr>
          <a:lstStyle/>
          <a:p>
            <a:pPr marL="0" indent="0">
              <a:buNone/>
            </a:pPr>
            <a:r>
              <a:rPr lang="de-DE" sz="4400" dirty="0">
                <a:solidFill>
                  <a:schemeClr val="bg1"/>
                </a:solidFill>
              </a:rPr>
              <a:t>Vor wie vielen Jahren kam der erste Star Wars Film in die Kinos? (25. Mai 1977 )</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descr="Ein Bild, das sitzend, schwarz, dunkel, Tisch enthält.&#10;&#10;Automatisch generierte Beschreibung">
            <a:extLst>
              <a:ext uri="{FF2B5EF4-FFF2-40B4-BE49-F238E27FC236}">
                <a16:creationId xmlns:a16="http://schemas.microsoft.com/office/drawing/2014/main" id="{B1E8B3C5-D1A9-4D2D-97BF-320ABF926AD5}"/>
              </a:ext>
            </a:extLst>
          </p:cNvPr>
          <p:cNvPicPr>
            <a:picLocks noChangeAspect="1"/>
          </p:cNvPicPr>
          <p:nvPr/>
        </p:nvPicPr>
        <p:blipFill rotWithShape="1">
          <a:blip r:embed="rId3">
            <a:extLst>
              <a:ext uri="{28A0092B-C50C-407E-A947-70E740481C1C}">
                <a14:useLocalDpi xmlns:a14="http://schemas.microsoft.com/office/drawing/2010/main" val="0"/>
              </a:ext>
            </a:extLst>
          </a:blip>
          <a:srcRect r="11226"/>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292717581"/>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042EA3-4ED2-4229-BDAB-51E3C5045D98}"/>
              </a:ext>
            </a:extLst>
          </p:cNvPr>
          <p:cNvSpPr>
            <a:spLocks noGrp="1"/>
          </p:cNvSpPr>
          <p:nvPr>
            <p:ph type="title"/>
          </p:nvPr>
        </p:nvSpPr>
        <p:spPr/>
        <p:txBody>
          <a:bodyPr/>
          <a:lstStyle/>
          <a:p>
            <a:r>
              <a:rPr lang="de-DE" dirty="0"/>
              <a:t>Stored Procedure</a:t>
            </a:r>
          </a:p>
        </p:txBody>
      </p:sp>
      <p:sp>
        <p:nvSpPr>
          <p:cNvPr id="3" name="Textplatzhalter 2">
            <a:extLst>
              <a:ext uri="{FF2B5EF4-FFF2-40B4-BE49-F238E27FC236}">
                <a16:creationId xmlns:a16="http://schemas.microsoft.com/office/drawing/2014/main" id="{37702F45-FD7E-4D01-ADED-ADD4FC8A2920}"/>
              </a:ext>
            </a:extLst>
          </p:cNvPr>
          <p:cNvSpPr>
            <a:spLocks noGrp="1"/>
          </p:cNvSpPr>
          <p:nvPr>
            <p:ph type="body" idx="1"/>
          </p:nvPr>
        </p:nvSpPr>
        <p:spPr/>
        <p:txBody>
          <a:bodyPr/>
          <a:lstStyle/>
          <a:p>
            <a:r>
              <a:rPr lang="de-DE" dirty="0"/>
              <a:t>Profi-Übung</a:t>
            </a:r>
          </a:p>
          <a:p>
            <a:r>
              <a:rPr lang="de-DE" dirty="0"/>
              <a:t>Setzt UPDATE, CASE und SUBQUERY voraus</a:t>
            </a:r>
          </a:p>
        </p:txBody>
      </p:sp>
    </p:spTree>
    <p:extLst>
      <p:ext uri="{BB962C8B-B14F-4D97-AF65-F5344CB8AC3E}">
        <p14:creationId xmlns:p14="http://schemas.microsoft.com/office/powerpoint/2010/main" val="28023504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1000" b="-6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704539"/>
            <a:ext cx="10515600" cy="5164246"/>
          </a:xfrm>
        </p:spPr>
        <p:txBody>
          <a:bodyPr>
            <a:noAutofit/>
          </a:bodyPr>
          <a:lstStyle/>
          <a:p>
            <a:pPr lvl="0"/>
            <a:r>
              <a:rPr lang="de-DE" b="1" dirty="0">
                <a:solidFill>
                  <a:srgbClr val="FFC000"/>
                </a:solidFill>
              </a:rPr>
              <a:t>TestDB</a:t>
            </a:r>
            <a:r>
              <a:rPr lang="de-DE" dirty="0"/>
              <a:t>:</a:t>
            </a:r>
          </a:p>
          <a:p>
            <a:pPr lvl="0"/>
            <a:r>
              <a:rPr lang="de-DE" sz="4000" dirty="0"/>
              <a:t>Erstelle eine Stored Procedure sp_Raise, die beim Ausführen das Gehalt aller Mitarbeiter, deren aktuelles Gehalt unter dem Durchschnitt liegt, um 20% erhöht, das der Mitarbeiter, deren aktuelles Gehalt über dem Durchschnitt liegt, um 10% erhöht, und das der Mitarbeiter, deren Gehalt 10.000 übersteigt, unverändert lässt.</a:t>
            </a:r>
          </a:p>
        </p:txBody>
      </p:sp>
    </p:spTree>
    <p:extLst>
      <p:ext uri="{BB962C8B-B14F-4D97-AF65-F5344CB8AC3E}">
        <p14:creationId xmlns:p14="http://schemas.microsoft.com/office/powerpoint/2010/main" val="3838397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38200" y="3272040"/>
            <a:ext cx="10515600" cy="1432964"/>
          </a:xfrm>
        </p:spPr>
        <p:txBody>
          <a:bodyPr>
            <a:noAutofit/>
          </a:bodyPr>
          <a:lstStyle/>
          <a:p>
            <a:pPr marL="0" indent="0">
              <a:buNone/>
            </a:pPr>
            <a:r>
              <a:rPr lang="de-DE" sz="4400" dirty="0"/>
              <a:t>In welchem Quartal liegt der österreichische Nationalfeiertag (26.10.)?</a:t>
            </a:r>
          </a:p>
        </p:txBody>
      </p:sp>
    </p:spTree>
    <p:extLst>
      <p:ext uri="{BB962C8B-B14F-4D97-AF65-F5344CB8AC3E}">
        <p14:creationId xmlns:p14="http://schemas.microsoft.com/office/powerpoint/2010/main" val="3622345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Grafik 3">
            <a:extLst>
              <a:ext uri="{FF2B5EF4-FFF2-40B4-BE49-F238E27FC236}">
                <a16:creationId xmlns:a16="http://schemas.microsoft.com/office/drawing/2014/main" id="{2545B6C3-46BD-4E82-ACAF-6F90E177F5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6347" y="509994"/>
            <a:ext cx="2270680" cy="939108"/>
          </a:xfrm>
          <a:prstGeom prst="rect">
            <a:avLst/>
          </a:prstGeom>
        </p:spPr>
      </p:pic>
      <p:sp>
        <p:nvSpPr>
          <p:cNvPr id="3" name="Inhaltsplatzhalter 2">
            <a:extLst>
              <a:ext uri="{FF2B5EF4-FFF2-40B4-BE49-F238E27FC236}">
                <a16:creationId xmlns:a16="http://schemas.microsoft.com/office/drawing/2014/main" id="{01947C53-8473-41E6-8AB3-C586770F6F2F}"/>
              </a:ext>
            </a:extLst>
          </p:cNvPr>
          <p:cNvSpPr>
            <a:spLocks noGrp="1"/>
          </p:cNvSpPr>
          <p:nvPr>
            <p:ph idx="1"/>
          </p:nvPr>
        </p:nvSpPr>
        <p:spPr>
          <a:xfrm>
            <a:off x="805543" y="2105144"/>
            <a:ext cx="5272888" cy="3948522"/>
          </a:xfrm>
        </p:spPr>
        <p:txBody>
          <a:bodyPr anchor="t">
            <a:noAutofit/>
          </a:bodyPr>
          <a:lstStyle/>
          <a:p>
            <a:pPr marL="0" indent="0">
              <a:buNone/>
            </a:pPr>
            <a:r>
              <a:rPr lang="de-DE" sz="4000" dirty="0">
                <a:solidFill>
                  <a:schemeClr val="bg1"/>
                </a:solidFill>
              </a:rPr>
              <a:t>Gib Tag, Monat und Jahr Deines Geburtstages in einer eigenen Spalte mit der jeweils entsprechenden Überschrift an</a:t>
            </a:r>
          </a:p>
        </p:txBody>
      </p:sp>
      <p:sp>
        <p:nvSpPr>
          <p:cNvPr id="14" name="Freeform: Shape 13">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fik 4" descr="Ein Bild, das Kuchen, Essen, Geburtstag, haltend enthält.&#10;&#10;Automatisch generierte Beschreibung">
            <a:extLst>
              <a:ext uri="{FF2B5EF4-FFF2-40B4-BE49-F238E27FC236}">
                <a16:creationId xmlns:a16="http://schemas.microsoft.com/office/drawing/2014/main" id="{7204A359-99CE-4E5A-9C2D-568347E4DC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9463" y="3243235"/>
            <a:ext cx="2773180" cy="3614763"/>
          </a:xfrm>
          <a:prstGeom prst="rect">
            <a:avLst/>
          </a:prstGeom>
        </p:spPr>
      </p:pic>
      <p:sp>
        <p:nvSpPr>
          <p:cNvPr id="6" name="Pfeil: gestreift nach rechts 5">
            <a:extLst>
              <a:ext uri="{FF2B5EF4-FFF2-40B4-BE49-F238E27FC236}">
                <a16:creationId xmlns:a16="http://schemas.microsoft.com/office/drawing/2014/main" id="{F063A5B5-BC3F-405F-875A-F9906282719C}"/>
              </a:ext>
            </a:extLst>
          </p:cNvPr>
          <p:cNvSpPr/>
          <p:nvPr/>
        </p:nvSpPr>
        <p:spPr>
          <a:xfrm rot="18735102">
            <a:off x="6068286" y="1888244"/>
            <a:ext cx="1543987" cy="114330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87658484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2683</Words>
  <Application>Microsoft Office PowerPoint</Application>
  <PresentationFormat>Breitbild</PresentationFormat>
  <Paragraphs>587</Paragraphs>
  <Slides>71</Slides>
  <Notes>54</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71</vt:i4>
      </vt:variant>
    </vt:vector>
  </HeadingPairs>
  <TitlesOfParts>
    <vt:vector size="76" baseType="lpstr">
      <vt:lpstr>Arial</vt:lpstr>
      <vt:lpstr>Bahnschrift</vt:lpstr>
      <vt:lpstr>Calibri</vt:lpstr>
      <vt:lpstr>Calibri Light</vt:lpstr>
      <vt:lpstr>Office</vt:lpstr>
      <vt:lpstr>Übungen</vt:lpstr>
      <vt:lpstr>Simple Select</vt:lpstr>
      <vt:lpstr>PowerPoint-Präsentation</vt:lpstr>
      <vt:lpstr>Datum</vt:lpstr>
      <vt:lpstr>PowerPoint-Präsentation</vt:lpstr>
      <vt:lpstr>PowerPoint-Präsentation</vt:lpstr>
      <vt:lpstr>PowerPoint-Präsentation</vt:lpstr>
      <vt:lpstr>PowerPoint-Präsentation</vt:lpstr>
      <vt:lpstr>PowerPoint-Präsentation</vt:lpstr>
      <vt:lpstr>Server Funktionen</vt:lpstr>
      <vt:lpstr>PowerPoint-Präsentation</vt:lpstr>
      <vt:lpstr>PowerPoint-Präsentation</vt:lpstr>
      <vt:lpstr>PowerPoint-Präsentation</vt:lpstr>
      <vt:lpstr>Wenn nicht anders angegeben, verwenden wir für alle Abfragen ab hier die Northwind-Beispieldatenbank.</vt:lpstr>
      <vt:lpstr>PowerPoint-Präsentation</vt:lpstr>
      <vt:lpstr>PowerPoint-Präsentation</vt:lpstr>
      <vt:lpstr>Tabellenabfragen</vt:lpstr>
      <vt:lpstr>PowerPoint-Präsentation</vt:lpstr>
      <vt:lpstr>PowerPoint-Präsentation</vt:lpstr>
      <vt:lpstr>PowerPoint-Präsentation</vt:lpstr>
      <vt:lpstr>Tabellenabfragen und Datumsfunktionen</vt:lpstr>
      <vt:lpstr>PowerPoint-Präsentation</vt:lpstr>
      <vt:lpstr>PowerPoint-Präsentation</vt:lpstr>
      <vt:lpstr>PowerPoint-Präsentation</vt:lpstr>
      <vt:lpstr>WHERE</vt:lpstr>
      <vt:lpstr>PowerPoint-Präsentation</vt:lpstr>
      <vt:lpstr>PowerPoint-Präsentation</vt:lpstr>
      <vt:lpstr>PowerPoint-Präsentation</vt:lpstr>
      <vt:lpstr>PowerPoint-Präsentation</vt:lpstr>
      <vt:lpstr>LIKE, IN, BETWEEN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JOINS</vt:lpstr>
      <vt:lpstr>PowerPoint-Präsentation</vt:lpstr>
      <vt:lpstr>PowerPoint-Präsentation</vt:lpstr>
      <vt:lpstr>PowerPoint-Präsentation</vt:lpstr>
      <vt:lpstr>PowerPoint-Präsentation</vt:lpstr>
      <vt:lpstr>PowerPoint-Präsentation</vt:lpstr>
      <vt:lpstr>PowerPoint-Präsentation</vt:lpstr>
      <vt:lpstr>TOP</vt:lpstr>
      <vt:lpstr>PowerPoint-Präsentation</vt:lpstr>
      <vt:lpstr>PowerPoint-Präsentation</vt:lpstr>
      <vt:lpstr>PowerPoint-Präsentation</vt:lpstr>
      <vt:lpstr>UNION</vt:lpstr>
      <vt:lpstr>PowerPoint-Präsentation</vt:lpstr>
      <vt:lpstr>PowerPoint-Präsentation</vt:lpstr>
      <vt:lpstr>VIEW</vt:lpstr>
      <vt:lpstr>PowerPoint-Präsentation</vt:lpstr>
      <vt:lpstr>SUBQUERY</vt:lpstr>
      <vt:lpstr>PowerPoint-Präsentation</vt:lpstr>
      <vt:lpstr>PowerPoint-Präsentation</vt:lpstr>
      <vt:lpstr>TEST DB erstellen</vt:lpstr>
      <vt:lpstr>PowerPoint-Präsentation</vt:lpstr>
      <vt:lpstr>SUBQUERY</vt:lpstr>
      <vt:lpstr>PowerPoint-Präsentation</vt:lpstr>
      <vt:lpstr>PowerPoint-Präsentation</vt:lpstr>
      <vt:lpstr>PowerPoint-Präsentation</vt:lpstr>
      <vt:lpstr>PowerPoint-Präsentation</vt:lpstr>
      <vt:lpstr>PowerPoint-Präsentation</vt:lpstr>
      <vt:lpstr>PowerPoint-Präsentation</vt:lpstr>
      <vt:lpstr>HAVING</vt:lpstr>
      <vt:lpstr>PowerPoint-Präsentation</vt:lpstr>
      <vt:lpstr>PowerPoint-Präsentation</vt:lpstr>
      <vt:lpstr>PowerPoint-Präsentation</vt:lpstr>
      <vt:lpstr>Stored Procedure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Übungen</dc:title>
  <dc:creator>Leonard Hlavin</dc:creator>
  <cp:lastModifiedBy>Leonard Hlavin</cp:lastModifiedBy>
  <cp:revision>1</cp:revision>
  <dcterms:created xsi:type="dcterms:W3CDTF">2020-02-10T13:43:19Z</dcterms:created>
  <dcterms:modified xsi:type="dcterms:W3CDTF">2020-02-10T13:45:28Z</dcterms:modified>
</cp:coreProperties>
</file>